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91" d="100"/>
          <a:sy n="91" d="100"/>
        </p:scale>
        <p:origin x="390" y="9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12/12/2016</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61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6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066DAE-3284-4E3E-A6B8-0CFDCAD2AA89}" type="datetime1">
              <a:rPr lang="en-US" smtClean="0">
                <a:solidFill>
                  <a:srgbClr val="000000"/>
                </a:solidFill>
                <a:ea typeface="ＭＳ Ｐゴシック" pitchFamily="34" charset="-128"/>
              </a:rPr>
              <a:pPr fontAlgn="base">
                <a:spcBef>
                  <a:spcPct val="0"/>
                </a:spcBef>
                <a:spcAft>
                  <a:spcPct val="0"/>
                </a:spcAft>
                <a:defRPr/>
              </a:pPr>
              <a:t>12/12/2016</a:t>
            </a:fld>
            <a:endParaRPr lang="en-US" dirty="0">
              <a:solidFill>
                <a:srgbClr val="000000"/>
              </a:solidFill>
              <a:ea typeface="ＭＳ Ｐゴシック" pitchFamily="34" charset="-128"/>
            </a:endParaRPr>
          </a:p>
        </p:txBody>
      </p:sp>
      <p:sp>
        <p:nvSpPr>
          <p:cNvPr id="890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71719E-65B0-4186-AC12-9A5284F3E952}" type="slidenum">
              <a:rPr lang="en-US" altLang="en-US" sz="1400"/>
              <a:pPr>
                <a:spcBef>
                  <a:spcPct val="0"/>
                </a:spcBef>
              </a:pPr>
              <a:t>1</a:t>
            </a:fld>
            <a:endParaRPr lang="en-US" altLang="en-US" sz="1400"/>
          </a:p>
        </p:txBody>
      </p:sp>
    </p:spTree>
    <p:extLst>
      <p:ext uri="{BB962C8B-B14F-4D97-AF65-F5344CB8AC3E}">
        <p14:creationId xmlns:p14="http://schemas.microsoft.com/office/powerpoint/2010/main" val="167936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NJ grants an extra exemption if taxpayer or spouse is disabled</a:t>
            </a:r>
          </a:p>
          <a:p>
            <a:pPr eaLnBrk="1" hangingPunct="1">
              <a:spcBef>
                <a:spcPct val="0"/>
              </a:spcBef>
              <a:buFontTx/>
              <a:buChar char="•"/>
            </a:pPr>
            <a:r>
              <a:rPr lang="en-US" altLang="en-US" dirty="0"/>
              <a:t> On NJ return, parents claim exemption for college student if claimed on Federal;  can also claim an extra exemptions on NJ for all full-time college students &lt; 22</a:t>
            </a:r>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12/12/2016</a:t>
            </a:fld>
            <a:endParaRPr lang="en-US">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10</a:t>
            </a:fld>
            <a:endParaRPr lang="en-US" altLang="en-US" sz="1400"/>
          </a:p>
        </p:txBody>
      </p:sp>
    </p:spTree>
    <p:extLst>
      <p:ext uri="{BB962C8B-B14F-4D97-AF65-F5344CB8AC3E}">
        <p14:creationId xmlns:p14="http://schemas.microsoft.com/office/powerpoint/2010/main" val="38071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aseline="0" dirty="0"/>
              <a:t> Note that currently TS does not provide a specific line to enter tax-exempt disability pensions in the State section.  The only way that you can subtract disability from NJ pension income is to use the “Military Pension” line as a work-around.  A TS enhancement has been requested;  awaiting 2016 TS to see if it is implemented </a:t>
            </a:r>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11</a:t>
            </a:fld>
            <a:endParaRPr lang="en-US" altLang="en-US"/>
          </a:p>
        </p:txBody>
      </p:sp>
    </p:spTree>
    <p:extLst>
      <p:ext uri="{BB962C8B-B14F-4D97-AF65-F5344CB8AC3E}">
        <p14:creationId xmlns:p14="http://schemas.microsoft.com/office/powerpoint/2010/main" val="6798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a:solidFill>
                  <a:schemeClr val="tx1"/>
                </a:solidFill>
                <a:latin typeface="+mn-lt"/>
                <a:ea typeface="+mn-ea"/>
                <a:cs typeface="Arial" charset="0"/>
              </a:rPr>
              <a:t>  Note that currently TS does not provide a specific line to make adjustments to NJ Other Income Line 25 in the State section.  The only way that you can subtract amounts from NJ Other Income is to use the “Taxable Amount of Scholarships included on Federal Return” line as a work-around.  A TS enhancement has been requested;  awaiting 2016 TS to see if it is implemented </a:t>
            </a: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12</a:t>
            </a:fld>
            <a:endParaRPr lang="en-US" altLang="en-US"/>
          </a:p>
        </p:txBody>
      </p:sp>
    </p:spTree>
    <p:extLst>
      <p:ext uri="{BB962C8B-B14F-4D97-AF65-F5344CB8AC3E}">
        <p14:creationId xmlns:p14="http://schemas.microsoft.com/office/powerpoint/2010/main" val="189591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12/12/2016</a:t>
            </a:fld>
            <a:endParaRPr lang="en-US">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13</a:t>
            </a:fld>
            <a:endParaRPr lang="en-US" altLang="en-US" sz="1400"/>
          </a:p>
        </p:txBody>
      </p:sp>
    </p:spTree>
    <p:extLst>
      <p:ext uri="{BB962C8B-B14F-4D97-AF65-F5344CB8AC3E}">
        <p14:creationId xmlns:p14="http://schemas.microsoft.com/office/powerpoint/2010/main" val="353678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12/12/2016</a:t>
            </a:fld>
            <a:endParaRPr lang="en-US" dirty="0"/>
          </a:p>
        </p:txBody>
      </p:sp>
    </p:spTree>
    <p:extLst>
      <p:ext uri="{BB962C8B-B14F-4D97-AF65-F5344CB8AC3E}">
        <p14:creationId xmlns:p14="http://schemas.microsoft.com/office/powerpoint/2010/main" val="371271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12/12/2016</a:t>
            </a:fld>
            <a:endParaRPr lang="en-US" dirty="0"/>
          </a:p>
        </p:txBody>
      </p:sp>
    </p:spTree>
    <p:extLst>
      <p:ext uri="{BB962C8B-B14F-4D97-AF65-F5344CB8AC3E}">
        <p14:creationId xmlns:p14="http://schemas.microsoft.com/office/powerpoint/2010/main" val="198957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12/12/2016</a:t>
            </a:fld>
            <a:endParaRPr lang="en-US" dirty="0"/>
          </a:p>
        </p:txBody>
      </p:sp>
    </p:spTree>
    <p:extLst>
      <p:ext uri="{BB962C8B-B14F-4D97-AF65-F5344CB8AC3E}">
        <p14:creationId xmlns:p14="http://schemas.microsoft.com/office/powerpoint/2010/main" val="401286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12/12/2016</a:t>
            </a:fld>
            <a:endParaRPr lang="en-US" dirty="0"/>
          </a:p>
        </p:txBody>
      </p:sp>
    </p:spTree>
    <p:extLst>
      <p:ext uri="{BB962C8B-B14F-4D97-AF65-F5344CB8AC3E}">
        <p14:creationId xmlns:p14="http://schemas.microsoft.com/office/powerpoint/2010/main" val="137831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18</a:t>
            </a:fld>
            <a:endParaRPr lang="en-US" altLang="en-US"/>
          </a:p>
        </p:txBody>
      </p:sp>
    </p:spTree>
    <p:extLst>
      <p:ext uri="{BB962C8B-B14F-4D97-AF65-F5344CB8AC3E}">
        <p14:creationId xmlns:p14="http://schemas.microsoft.com/office/powerpoint/2010/main" val="4167420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12/12/2016</a:t>
            </a:fld>
            <a:endParaRPr lang="en-US" dirty="0"/>
          </a:p>
        </p:txBody>
      </p:sp>
    </p:spTree>
    <p:extLst>
      <p:ext uri="{BB962C8B-B14F-4D97-AF65-F5344CB8AC3E}">
        <p14:creationId xmlns:p14="http://schemas.microsoft.com/office/powerpoint/2010/main" val="209285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a:t>
            </a:fld>
            <a:endParaRPr lang="en-US" altLang="en-US"/>
          </a:p>
        </p:txBody>
      </p:sp>
    </p:spTree>
    <p:extLst>
      <p:ext uri="{BB962C8B-B14F-4D97-AF65-F5344CB8AC3E}">
        <p14:creationId xmlns:p14="http://schemas.microsoft.com/office/powerpoint/2010/main" val="423967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20</a:t>
            </a:fld>
            <a:endParaRPr lang="en-US" altLang="en-US"/>
          </a:p>
        </p:txBody>
      </p:sp>
    </p:spTree>
    <p:extLst>
      <p:ext uri="{BB962C8B-B14F-4D97-AF65-F5344CB8AC3E}">
        <p14:creationId xmlns:p14="http://schemas.microsoft.com/office/powerpoint/2010/main" val="105181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12/12/2016</a:t>
            </a:fld>
            <a:endParaRPr lang="en-US" dirty="0"/>
          </a:p>
        </p:txBody>
      </p:sp>
    </p:spTree>
    <p:extLst>
      <p:ext uri="{BB962C8B-B14F-4D97-AF65-F5344CB8AC3E}">
        <p14:creationId xmlns:p14="http://schemas.microsoft.com/office/powerpoint/2010/main" val="92861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22</a:t>
            </a:fld>
            <a:endParaRPr lang="en-US" altLang="en-US"/>
          </a:p>
        </p:txBody>
      </p:sp>
    </p:spTree>
    <p:extLst>
      <p:ext uri="{BB962C8B-B14F-4D97-AF65-F5344CB8AC3E}">
        <p14:creationId xmlns:p14="http://schemas.microsoft.com/office/powerpoint/2010/main" val="408924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23</a:t>
            </a:fld>
            <a:endParaRPr lang="en-US" altLang="en-US"/>
          </a:p>
        </p:txBody>
      </p:sp>
    </p:spTree>
    <p:extLst>
      <p:ext uri="{BB962C8B-B14F-4D97-AF65-F5344CB8AC3E}">
        <p14:creationId xmlns:p14="http://schemas.microsoft.com/office/powerpoint/2010/main" val="393801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12/12/2016</a:t>
            </a:fld>
            <a:endParaRPr lang="en-US" dirty="0"/>
          </a:p>
        </p:txBody>
      </p:sp>
    </p:spTree>
    <p:extLst>
      <p:ext uri="{BB962C8B-B14F-4D97-AF65-F5344CB8AC3E}">
        <p14:creationId xmlns:p14="http://schemas.microsoft.com/office/powerpoint/2010/main" val="3512574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12/12/2016</a:t>
            </a:fld>
            <a:endParaRPr lang="en-US" dirty="0"/>
          </a:p>
        </p:txBody>
      </p:sp>
    </p:spTree>
    <p:extLst>
      <p:ext uri="{BB962C8B-B14F-4D97-AF65-F5344CB8AC3E}">
        <p14:creationId xmlns:p14="http://schemas.microsoft.com/office/powerpoint/2010/main" val="260173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r>
              <a:rPr lang="en-US" dirty="0"/>
              <a:t> Must ask the client if they had made purchases out of state, on Internet, by phone or by mail order</a:t>
            </a:r>
          </a:p>
          <a:p>
            <a:pPr>
              <a:buFontTx/>
              <a:buNone/>
              <a:defRPr/>
            </a:pPr>
            <a:endParaRPr lang="en-US" dirty="0"/>
          </a:p>
          <a:p>
            <a:pPr>
              <a:buFontTx/>
              <a:buChar char="•"/>
              <a:defRPr/>
            </a:pPr>
            <a:r>
              <a:rPr lang="en-US" baseline="0" dirty="0"/>
              <a:t> </a:t>
            </a:r>
            <a:r>
              <a:rPr lang="en-US" dirty="0"/>
              <a:t>Only for items that would have been taxable in NJ (e.g. - not food)</a:t>
            </a:r>
          </a:p>
          <a:p>
            <a:pPr>
              <a:buFontTx/>
              <a:buNone/>
              <a:defRPr/>
            </a:pPr>
            <a:endParaRPr lang="en-US" dirty="0"/>
          </a:p>
          <a:p>
            <a:pPr>
              <a:buFontTx/>
              <a:buChar char="•"/>
              <a:defRPr/>
            </a:pPr>
            <a:r>
              <a:rPr lang="en-US" baseline="0" dirty="0"/>
              <a:t> If not “used” in NJ, then no NJ Use Tax due (e.g. - TV used in cabin in Maine)</a:t>
            </a:r>
          </a:p>
          <a:p>
            <a:pPr>
              <a:buFontTx/>
              <a:buChar char="•"/>
              <a:defRPr/>
            </a:pPr>
            <a:endParaRPr lang="en-US" baseline="0" dirty="0"/>
          </a:p>
          <a:p>
            <a:pPr>
              <a:buFontTx/>
              <a:buChar char="•"/>
              <a:defRPr/>
            </a:pPr>
            <a:r>
              <a:rPr lang="en-US" baseline="0" dirty="0"/>
              <a:t> Penalties for not paying Use Tax can be surprisingly severe</a:t>
            </a: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26</a:t>
            </a:fld>
            <a:endParaRPr lang="en-US" altLang="en-US" sz="1400"/>
          </a:p>
        </p:txBody>
      </p:sp>
    </p:spTree>
    <p:extLst>
      <p:ext uri="{BB962C8B-B14F-4D97-AF65-F5344CB8AC3E}">
        <p14:creationId xmlns:p14="http://schemas.microsoft.com/office/powerpoint/2010/main" val="3456868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27</a:t>
            </a:fld>
            <a:endParaRPr lang="en-US" altLang="en-US" sz="1400"/>
          </a:p>
        </p:txBody>
      </p:sp>
    </p:spTree>
    <p:extLst>
      <p:ext uri="{BB962C8B-B14F-4D97-AF65-F5344CB8AC3E}">
        <p14:creationId xmlns:p14="http://schemas.microsoft.com/office/powerpoint/2010/main" val="1829367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Can use scratchpad on TaxPrep4Free.org to</a:t>
            </a:r>
            <a:r>
              <a:rPr lang="en-US" altLang="en-US" baseline="0" dirty="0"/>
              <a:t> document this if necessary</a:t>
            </a:r>
            <a:endParaRPr lang="en-US" altLang="en-US" dirty="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28</a:t>
            </a:fld>
            <a:endParaRPr lang="en-US" altLang="en-US" sz="1400"/>
          </a:p>
        </p:txBody>
      </p:sp>
    </p:spTree>
    <p:extLst>
      <p:ext uri="{BB962C8B-B14F-4D97-AF65-F5344CB8AC3E}">
        <p14:creationId xmlns:p14="http://schemas.microsoft.com/office/powerpoint/2010/main" val="1742152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2EB777-69E1-4704-8F6C-50F5F7E948FA}" type="slidenum">
              <a:rPr lang="en-US" altLang="en-US" sz="1400"/>
              <a:pPr>
                <a:spcBef>
                  <a:spcPct val="0"/>
                </a:spcBef>
              </a:pPr>
              <a:t>29</a:t>
            </a:fld>
            <a:endParaRPr lang="en-US" altLang="en-US" sz="1400"/>
          </a:p>
        </p:txBody>
      </p:sp>
    </p:spTree>
    <p:extLst>
      <p:ext uri="{BB962C8B-B14F-4D97-AF65-F5344CB8AC3E}">
        <p14:creationId xmlns:p14="http://schemas.microsoft.com/office/powerpoint/2010/main" val="238223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assumptions here are:</a:t>
            </a:r>
          </a:p>
          <a:p>
            <a:pPr marL="274320" lvl="1">
              <a:buFont typeface="Arial" pitchFamily="34" charset="0"/>
              <a:buChar char="•"/>
            </a:pPr>
            <a:r>
              <a:rPr lang="en-US" dirty="0"/>
              <a:t>  You have already completed the prior sections</a:t>
            </a:r>
            <a:r>
              <a:rPr lang="en-US" baseline="0" dirty="0"/>
              <a:t> in the Main Menu (i.e. – Basic Information, Federal section, Health Insurance)</a:t>
            </a:r>
          </a:p>
          <a:p>
            <a:pPr marL="274320" lvl="1">
              <a:buFont typeface="Arial" pitchFamily="34" charset="0"/>
              <a:buChar char="•"/>
            </a:pPr>
            <a:r>
              <a:rPr lang="en-US" baseline="0" dirty="0"/>
              <a:t>  You have already input any necessary adjustments for differences between Federal and NJ tax law that are entered on the Federal screens, such as:</a:t>
            </a:r>
          </a:p>
          <a:p>
            <a:pPr marL="548640" lvl="2">
              <a:buFont typeface="Arial" pitchFamily="34" charset="0"/>
              <a:buChar char="•"/>
            </a:pPr>
            <a:r>
              <a:rPr lang="en-US" baseline="0" dirty="0"/>
              <a:t>  Interest taxable on the Federal that is tax-exempt for NJ</a:t>
            </a:r>
          </a:p>
          <a:p>
            <a:pPr marL="548640" lvl="2">
              <a:buFont typeface="Arial" pitchFamily="34" charset="0"/>
              <a:buChar char="•"/>
            </a:pPr>
            <a:r>
              <a:rPr lang="en-US" baseline="0" dirty="0"/>
              <a:t>  Interest tax-exempt on the Federal that is taxable for NJ </a:t>
            </a:r>
          </a:p>
          <a:p>
            <a:pPr marL="274320" lvl="1">
              <a:buFont typeface="Arial" pitchFamily="34" charset="0"/>
              <a:buChar char="•"/>
            </a:pPr>
            <a:r>
              <a:rPr lang="en-US" baseline="0" dirty="0"/>
              <a:t>  You were capturing information on the NJ Checklist that might need NJ adjustments as you were completing the Federal screens</a:t>
            </a:r>
          </a:p>
          <a:p>
            <a:pPr marL="548640" lvl="2">
              <a:buFont typeface="Arial" pitchFamily="34" charset="0"/>
              <a:buChar char="•"/>
            </a:pPr>
            <a:r>
              <a:rPr lang="en-US" baseline="0" dirty="0"/>
              <a:t>  Checklist ensures that you don’t forget to enter items in the State section where NJ tax law differs from the Federal</a:t>
            </a:r>
          </a:p>
          <a:p>
            <a:pPr marL="548640" lvl="2">
              <a:buFont typeface="Arial" pitchFamily="34" charset="0"/>
              <a:buChar char="•"/>
            </a:pPr>
            <a:r>
              <a:rPr lang="en-US" baseline="0" dirty="0"/>
              <a:t>  Checklist also captures items that are unique to NJ</a:t>
            </a: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a:t>
            </a:fld>
            <a:endParaRPr lang="en-US" altLang="en-US"/>
          </a:p>
        </p:txBody>
      </p:sp>
    </p:spTree>
    <p:extLst>
      <p:ext uri="{BB962C8B-B14F-4D97-AF65-F5344CB8AC3E}">
        <p14:creationId xmlns:p14="http://schemas.microsoft.com/office/powerpoint/2010/main" val="76166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30</a:t>
            </a:fld>
            <a:endParaRPr lang="en-US" altLang="en-US" sz="1400"/>
          </a:p>
        </p:txBody>
      </p:sp>
    </p:spTree>
    <p:extLst>
      <p:ext uri="{BB962C8B-B14F-4D97-AF65-F5344CB8AC3E}">
        <p14:creationId xmlns:p14="http://schemas.microsoft.com/office/powerpoint/2010/main" val="325481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31</a:t>
            </a:fld>
            <a:endParaRPr lang="en-US" altLang="en-US" sz="1400"/>
          </a:p>
        </p:txBody>
      </p:sp>
    </p:spTree>
    <p:extLst>
      <p:ext uri="{BB962C8B-B14F-4D97-AF65-F5344CB8AC3E}">
        <p14:creationId xmlns:p14="http://schemas.microsoft.com/office/powerpoint/2010/main" val="3519342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32</a:t>
            </a:fld>
            <a:endParaRPr lang="en-US" altLang="en-US" sz="1400"/>
          </a:p>
        </p:txBody>
      </p:sp>
    </p:spTree>
    <p:extLst>
      <p:ext uri="{BB962C8B-B14F-4D97-AF65-F5344CB8AC3E}">
        <p14:creationId xmlns:p14="http://schemas.microsoft.com/office/powerpoint/2010/main" val="2992887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33</a:t>
            </a:fld>
            <a:endParaRPr lang="en-US" altLang="en-US" sz="1400"/>
          </a:p>
        </p:txBody>
      </p:sp>
    </p:spTree>
    <p:extLst>
      <p:ext uri="{BB962C8B-B14F-4D97-AF65-F5344CB8AC3E}">
        <p14:creationId xmlns:p14="http://schemas.microsoft.com/office/powerpoint/2010/main" val="190606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Note that the NJ Checklist is in the same order as</a:t>
            </a:r>
            <a:r>
              <a:rPr lang="en-US" baseline="0" dirty="0"/>
              <a:t> the topics in the State Section Menu (Section titles are in the middle of the blue lines dividing sections)</a:t>
            </a:r>
          </a:p>
          <a:p>
            <a:pPr>
              <a:buFont typeface="Arial" pitchFamily="34" charset="0"/>
              <a:buChar char="•"/>
            </a:pP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4</a:t>
            </a:fld>
            <a:endParaRPr lang="en-US" altLang="en-US"/>
          </a:p>
        </p:txBody>
      </p:sp>
    </p:spTree>
    <p:extLst>
      <p:ext uri="{BB962C8B-B14F-4D97-AF65-F5344CB8AC3E}">
        <p14:creationId xmlns:p14="http://schemas.microsoft.com/office/powerpoint/2010/main" val="326074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5</a:t>
            </a:fld>
            <a:endParaRPr lang="en-US" altLang="en-US"/>
          </a:p>
        </p:txBody>
      </p:sp>
    </p:spTree>
    <p:extLst>
      <p:ext uri="{BB962C8B-B14F-4D97-AF65-F5344CB8AC3E}">
        <p14:creationId xmlns:p14="http://schemas.microsoft.com/office/powerpoint/2010/main" val="201065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aseline="0" dirty="0"/>
              <a:t>This is the sub-menu in the State section that you will use to enter any adjustments necessary on the NJ return </a:t>
            </a:r>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6</a:t>
            </a:fld>
            <a:endParaRPr lang="en-US" altLang="en-US"/>
          </a:p>
        </p:txBody>
      </p:sp>
    </p:spTree>
    <p:extLst>
      <p:ext uri="{BB962C8B-B14F-4D97-AF65-F5344CB8AC3E}">
        <p14:creationId xmlns:p14="http://schemas.microsoft.com/office/powerpoint/2010/main" val="191409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7</a:t>
            </a:fld>
            <a:endParaRPr lang="en-US" altLang="en-US"/>
          </a:p>
        </p:txBody>
      </p:sp>
    </p:spTree>
    <p:extLst>
      <p:ext uri="{BB962C8B-B14F-4D97-AF65-F5344CB8AC3E}">
        <p14:creationId xmlns:p14="http://schemas.microsoft.com/office/powerpoint/2010/main" val="415363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600" baseline="0" dirty="0"/>
          </a:p>
          <a:p>
            <a:pPr>
              <a:buFont typeface="Arial" pitchFamily="34" charset="0"/>
              <a:buNone/>
            </a:pPr>
            <a:endParaRPr lang="en-US" sz="20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8</a:t>
            </a:fld>
            <a:endParaRPr lang="en-US" altLang="en-US"/>
          </a:p>
        </p:txBody>
      </p:sp>
    </p:spTree>
    <p:extLst>
      <p:ext uri="{BB962C8B-B14F-4D97-AF65-F5344CB8AC3E}">
        <p14:creationId xmlns:p14="http://schemas.microsoft.com/office/powerpoint/2010/main" val="2286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9</a:t>
            </a:fld>
            <a:endParaRPr lang="en-US" altLang="en-US"/>
          </a:p>
        </p:txBody>
      </p:sp>
    </p:spTree>
    <p:extLst>
      <p:ext uri="{BB962C8B-B14F-4D97-AF65-F5344CB8AC3E}">
        <p14:creationId xmlns:p14="http://schemas.microsoft.com/office/powerpoint/2010/main" val="337581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a:t>2014-09-17</a:t>
            </a:r>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57034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91269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2068566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2241180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79231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914779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18080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7704620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9169247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a:t>2014-09-17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ctrTitle"/>
          </p:nvPr>
        </p:nvSpPr>
        <p:spPr/>
        <p:txBody>
          <a:bodyPr/>
          <a:lstStyle/>
          <a:p>
            <a:r>
              <a:rPr lang="en-US" altLang="en-US" dirty="0"/>
              <a:t>New Jersey Return</a:t>
            </a:r>
            <a:br>
              <a:rPr lang="en-US" altLang="en-US" dirty="0"/>
            </a:br>
            <a:r>
              <a:rPr lang="en-US" altLang="en-US" dirty="0"/>
              <a:t>Entries in </a:t>
            </a:r>
            <a:r>
              <a:rPr lang="en-US" altLang="en-US" dirty="0" err="1"/>
              <a:t>TaxSlayer</a:t>
            </a:r>
            <a:r>
              <a:rPr lang="en-US" altLang="en-US" dirty="0"/>
              <a:t> State Section</a:t>
            </a:r>
          </a:p>
        </p:txBody>
      </p:sp>
      <p:sp>
        <p:nvSpPr>
          <p:cNvPr id="88067" name="Rectangle 7"/>
          <p:cNvSpPr>
            <a:spLocks noGrp="1" noChangeArrowheads="1"/>
          </p:cNvSpPr>
          <p:nvPr>
            <p:ph type="subTitle" idx="1"/>
          </p:nvPr>
        </p:nvSpPr>
        <p:spPr/>
        <p:txBody>
          <a:bodyPr>
            <a:normAutofit fontScale="92500" lnSpcReduction="10000"/>
          </a:bodyPr>
          <a:lstStyle/>
          <a:p>
            <a:pPr>
              <a:lnSpc>
                <a:spcPct val="80000"/>
              </a:lnSpc>
            </a:pPr>
            <a:endParaRPr lang="en-US" altLang="en-US" sz="2800" dirty="0"/>
          </a:p>
          <a:p>
            <a:pPr>
              <a:lnSpc>
                <a:spcPct val="80000"/>
              </a:lnSpc>
            </a:pPr>
            <a:r>
              <a:rPr lang="en-US" altLang="en-US" sz="2800" dirty="0"/>
              <a:t>NJ 1040 Instructions</a:t>
            </a:r>
          </a:p>
          <a:p>
            <a:pPr>
              <a:lnSpc>
                <a:spcPct val="80000"/>
              </a:lnSpc>
            </a:pPr>
            <a:r>
              <a:rPr lang="en-US" altLang="en-US" sz="2800" dirty="0"/>
              <a:t>NJ Special Handling Document on TaxPrep4Free.org</a:t>
            </a:r>
          </a:p>
          <a:p>
            <a:pPr>
              <a:lnSpc>
                <a:spcPct val="80000"/>
              </a:lnSpc>
            </a:pPr>
            <a:r>
              <a:rPr lang="en-US" altLang="en-US" sz="2800" dirty="0">
                <a:hlinkClick r:id="rId3"/>
              </a:rPr>
              <a:t>www.state.nj.us/treasury/taxation</a:t>
            </a:r>
            <a:endParaRPr lang="en-US" altLang="en-US" sz="2800" dirty="0"/>
          </a:p>
          <a:p>
            <a:pPr>
              <a:lnSpc>
                <a:spcPct val="80000"/>
              </a:lnSpc>
            </a:pPr>
            <a:r>
              <a:rPr lang="en-US" altLang="en-US" sz="2800" dirty="0"/>
              <a:t>NJ 1040-Lines 30, 45</a:t>
            </a:r>
          </a:p>
          <a:p>
            <a:pPr>
              <a:lnSpc>
                <a:spcPct val="80000"/>
              </a:lnSpc>
            </a:pPr>
            <a:endParaRPr lang="en-US" altLang="en-US" sz="2800" dirty="0"/>
          </a:p>
        </p:txBody>
      </p:sp>
      <p:pic>
        <p:nvPicPr>
          <p:cNvPr id="6"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3691104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l="27358" t="16441" r="9434"/>
          <a:stretch>
            <a:fillRect/>
          </a:stretch>
        </p:blipFill>
        <p:spPr bwMode="auto">
          <a:xfrm>
            <a:off x="685800" y="1600200"/>
            <a:ext cx="7772400" cy="4632804"/>
          </a:xfrm>
          <a:prstGeom prst="rect">
            <a:avLst/>
          </a:prstGeom>
          <a:noFill/>
          <a:ln w="9525">
            <a:noFill/>
            <a:miter lim="800000"/>
            <a:headEnd/>
            <a:tailEnd/>
          </a:ln>
        </p:spPr>
      </p:pic>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Basic Information – Additional Inputs That May Be Needed</a:t>
            </a:r>
            <a:br>
              <a:rPr lang="en-US" altLang="en-US" sz="3000" dirty="0"/>
            </a:br>
            <a:r>
              <a:rPr lang="en-US" altLang="en-US" sz="2200" dirty="0">
                <a:solidFill>
                  <a:srgbClr val="0070C0"/>
                </a:solidFill>
              </a:rPr>
              <a:t>State Section \ </a:t>
            </a:r>
            <a:r>
              <a:rPr lang="en-US" sz="2200" dirty="0">
                <a:solidFill>
                  <a:srgbClr val="0070C0"/>
                </a:solidFill>
              </a:rPr>
              <a:t>Edit \ Enter Myself \ NJ State Return \ Congratulations  (Yes)\ Basic Information</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5" name="Oval 5"/>
          <p:cNvSpPr>
            <a:spLocks noChangeArrowheads="1"/>
          </p:cNvSpPr>
          <p:nvPr/>
        </p:nvSpPr>
        <p:spPr bwMode="auto">
          <a:xfrm>
            <a:off x="6248400" y="2514600"/>
            <a:ext cx="609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9099" name="TextBox 10"/>
          <p:cNvSpPr txBox="1">
            <a:spLocks noChangeArrowheads="1"/>
          </p:cNvSpPr>
          <p:nvPr/>
        </p:nvSpPr>
        <p:spPr bwMode="auto">
          <a:xfrm>
            <a:off x="6019800" y="3505200"/>
            <a:ext cx="1676400" cy="369332"/>
          </a:xfrm>
          <a:prstGeom prst="rect">
            <a:avLst/>
          </a:prstGeom>
          <a:noFill/>
          <a:ln w="9525">
            <a:noFill/>
            <a:miter lim="800000"/>
            <a:headEnd/>
            <a:tailEnd/>
          </a:ln>
        </p:spPr>
        <p:txBody>
          <a:bodyPr>
            <a:spAutoFit/>
          </a:bodyPr>
          <a:lstStyle/>
          <a:p>
            <a:pPr eaLnBrk="1" hangingPunct="1">
              <a:defRPr/>
            </a:pPr>
            <a:endParaRPr lang="en-US" altLang="en-US" b="1" dirty="0">
              <a:latin typeface="Arial" charset="0"/>
              <a:cs typeface="Arial" charset="0"/>
            </a:endParaRPr>
          </a:p>
        </p:txBody>
      </p:sp>
      <p:sp>
        <p:nvSpPr>
          <p:cNvPr id="85004" name="TextBox 11"/>
          <p:cNvSpPr txBox="1">
            <a:spLocks noChangeArrowheads="1"/>
          </p:cNvSpPr>
          <p:nvPr/>
        </p:nvSpPr>
        <p:spPr bwMode="auto">
          <a:xfrm>
            <a:off x="2438400" y="3276600"/>
            <a:ext cx="3351213" cy="646113"/>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cs typeface="Arial" charset="0"/>
              </a:rPr>
              <a:t> # of extra exemptions for college students &lt; 22</a:t>
            </a:r>
          </a:p>
        </p:txBody>
      </p:sp>
      <p:pic>
        <p:nvPicPr>
          <p:cNvPr id="20"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pic>
        <p:nvPicPr>
          <p:cNvPr id="19" name="Picture 18" descr="NJ TaxSlayer"/>
          <p:cNvPicPr>
            <a:picLocks noChangeAspect="1"/>
          </p:cNvPicPr>
          <p:nvPr/>
        </p:nvPicPr>
        <p:blipFill>
          <a:blip r:embed="rId5" cstate="print"/>
          <a:stretch>
            <a:fillRect/>
          </a:stretch>
        </p:blipFill>
        <p:spPr>
          <a:xfrm>
            <a:off x="0" y="1194255"/>
            <a:ext cx="612648" cy="163373"/>
          </a:xfrm>
          <a:prstGeom prst="rect">
            <a:avLst/>
          </a:prstGeom>
        </p:spPr>
      </p:pic>
      <p:sp>
        <p:nvSpPr>
          <p:cNvPr id="26" name="TextBox 25"/>
          <p:cNvSpPr txBox="1"/>
          <p:nvPr/>
        </p:nvSpPr>
        <p:spPr>
          <a:xfrm>
            <a:off x="2667000" y="5791200"/>
            <a:ext cx="2993127" cy="369332"/>
          </a:xfrm>
          <a:prstGeom prst="rect">
            <a:avLst/>
          </a:prstGeom>
          <a:solidFill>
            <a:schemeClr val="accent5">
              <a:lumMod val="75000"/>
            </a:schemeClr>
          </a:solidFill>
          <a:ln>
            <a:solidFill>
              <a:srgbClr val="002060"/>
            </a:solidFill>
          </a:ln>
        </p:spPr>
        <p:txBody>
          <a:bodyPr wrap="none" rtlCol="0">
            <a:spAutoFit/>
          </a:bodyPr>
          <a:lstStyle/>
          <a:p>
            <a:r>
              <a:rPr lang="en-US" b="1" dirty="0"/>
              <a:t>Death certificate attached</a:t>
            </a:r>
          </a:p>
        </p:txBody>
      </p:sp>
      <p:sp>
        <p:nvSpPr>
          <p:cNvPr id="27" name="Oval 7"/>
          <p:cNvSpPr>
            <a:spLocks noChangeArrowheads="1"/>
          </p:cNvSpPr>
          <p:nvPr/>
        </p:nvSpPr>
        <p:spPr bwMode="auto">
          <a:xfrm>
            <a:off x="6172200" y="5791200"/>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8" name="TextBox 27"/>
          <p:cNvSpPr txBox="1"/>
          <p:nvPr/>
        </p:nvSpPr>
        <p:spPr>
          <a:xfrm>
            <a:off x="3505200" y="2667000"/>
            <a:ext cx="2390398" cy="369332"/>
          </a:xfrm>
          <a:prstGeom prst="rect">
            <a:avLst/>
          </a:prstGeom>
          <a:solidFill>
            <a:schemeClr val="accent5">
              <a:lumMod val="75000"/>
            </a:schemeClr>
          </a:solidFill>
          <a:ln>
            <a:solidFill>
              <a:srgbClr val="002060"/>
            </a:solidFill>
          </a:ln>
        </p:spPr>
        <p:txBody>
          <a:bodyPr wrap="none" rtlCol="0">
            <a:spAutoFit/>
          </a:bodyPr>
          <a:lstStyle/>
          <a:p>
            <a:r>
              <a:rPr lang="en-US" b="1" dirty="0"/>
              <a:t>Disabled as of 12/31</a:t>
            </a:r>
          </a:p>
        </p:txBody>
      </p:sp>
      <p:sp>
        <p:nvSpPr>
          <p:cNvPr id="29" name="Oval 7"/>
          <p:cNvSpPr>
            <a:spLocks noChangeArrowheads="1"/>
          </p:cNvSpPr>
          <p:nvPr/>
        </p:nvSpPr>
        <p:spPr bwMode="auto">
          <a:xfrm>
            <a:off x="6172200" y="3200400"/>
            <a:ext cx="381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21357834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dirty="0"/>
              <a:t>TS – Income Subject to Tax</a:t>
            </a:r>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11</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fontScale="92500" lnSpcReduction="20000"/>
          </a:bodyPr>
          <a:lstStyle/>
          <a:p>
            <a:r>
              <a:rPr lang="en-US" dirty="0"/>
              <a:t>Certain types of income are taxed differently in NJ than on the Federal return and, therefore, need to be adjusted on the NJ 1040</a:t>
            </a:r>
          </a:p>
          <a:p>
            <a:pPr lvl="1"/>
            <a:r>
              <a:rPr lang="en-US" dirty="0"/>
              <a:t>Gambling losses are subtracted from gambling winnings and the net is reported on NJ 1040</a:t>
            </a:r>
          </a:p>
          <a:p>
            <a:pPr lvl="1"/>
            <a:r>
              <a:rPr lang="en-US" dirty="0"/>
              <a:t> Military pensions are not taxable on NJ 1040</a:t>
            </a:r>
          </a:p>
          <a:p>
            <a:pPr lvl="2"/>
            <a:r>
              <a:rPr lang="en-US" dirty="0"/>
              <a:t>Enter a negative amount on “Military Pension” line</a:t>
            </a:r>
          </a:p>
          <a:p>
            <a:pPr lvl="1"/>
            <a:r>
              <a:rPr lang="en-US" dirty="0"/>
              <a:t> Disability pensions are tax-exempt for those &lt; 65 on NJ 1040</a:t>
            </a:r>
          </a:p>
          <a:p>
            <a:pPr lvl="2"/>
            <a:r>
              <a:rPr lang="en-US" dirty="0"/>
              <a:t>Enter a negative amount on “Military Pension” line</a:t>
            </a:r>
          </a:p>
          <a:p>
            <a:pPr lvl="1"/>
            <a:r>
              <a:rPr lang="en-US" dirty="0"/>
              <a:t> Tax-exempt portion of pensions needs to be reported separately on NJ 1040 Line 19b</a:t>
            </a:r>
          </a:p>
          <a:p>
            <a:pPr lvl="2"/>
            <a:r>
              <a:rPr lang="en-US" dirty="0"/>
              <a:t> Enter on “Tax-Exempt Pensions and Annuities” line</a:t>
            </a:r>
          </a:p>
          <a:p>
            <a:pPr lvl="1">
              <a:buNone/>
            </a:pPr>
            <a:endParaRPr lang="en-US" dirty="0"/>
          </a:p>
          <a:p>
            <a:pPr lvl="1"/>
            <a:endParaRPr lang="en-US" dirty="0"/>
          </a:p>
          <a:p>
            <a:pPr lvl="1"/>
            <a:endParaRPr lang="en-US" dirty="0"/>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42319446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dirty="0"/>
              <a:t>TS – Income Subject to Tax</a:t>
            </a:r>
            <a:r>
              <a:rPr lang="en-US" sz="1600" dirty="0"/>
              <a:t>    </a:t>
            </a:r>
            <a:br>
              <a:rPr lang="en-US" sz="1600" dirty="0"/>
            </a:br>
            <a:r>
              <a:rPr lang="en-US" sz="1600" dirty="0"/>
              <a:t>                                                                                                                                                           </a:t>
            </a:r>
            <a:r>
              <a:rPr lang="en-US" sz="1800" dirty="0"/>
              <a:t>(cont’d)</a:t>
            </a:r>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12</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pPr lvl="1"/>
            <a:r>
              <a:rPr lang="en-US" dirty="0"/>
              <a:t> Certain types of Other Income on Federal 1040 Line 21 are not taxable in NJ</a:t>
            </a:r>
          </a:p>
          <a:p>
            <a:pPr lvl="2"/>
            <a:r>
              <a:rPr lang="en-US" dirty="0"/>
              <a:t> Cancellation of credit card debt</a:t>
            </a:r>
          </a:p>
          <a:p>
            <a:pPr lvl="2"/>
            <a:r>
              <a:rPr lang="en-US" dirty="0"/>
              <a:t> PTR recovery </a:t>
            </a:r>
          </a:p>
          <a:p>
            <a:pPr lvl="2"/>
            <a:r>
              <a:rPr lang="en-US" dirty="0"/>
              <a:t> Homestead Benefit recovery</a:t>
            </a:r>
          </a:p>
          <a:p>
            <a:pPr lvl="2"/>
            <a:r>
              <a:rPr lang="en-US" dirty="0"/>
              <a:t> Gambling winnings not reported on a W-2G</a:t>
            </a:r>
          </a:p>
          <a:p>
            <a:pPr lvl="2"/>
            <a:r>
              <a:rPr lang="en-US" dirty="0"/>
              <a:t> Subtract from NJ Other Income Line 25 by entering a negative amount on “Taxable Amount of Scholarships included on Federal Return” line</a:t>
            </a:r>
          </a:p>
          <a:p>
            <a:pPr lvl="1"/>
            <a:endParaRPr lang="en-US" dirty="0"/>
          </a:p>
          <a:p>
            <a:pPr lvl="1"/>
            <a:endParaRPr lang="en-US" dirty="0"/>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4641038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NJ Taxable Gambling Winnings</a:t>
            </a:r>
            <a:br>
              <a:rPr lang="en-US" altLang="en-US" sz="3000" dirty="0"/>
            </a:br>
            <a:r>
              <a:rPr lang="en-US" altLang="en-US" sz="2200" dirty="0">
                <a:solidFill>
                  <a:srgbClr val="0070C0"/>
                </a:solidFill>
              </a:rPr>
              <a:t>State Section \ </a:t>
            </a:r>
            <a:r>
              <a:rPr lang="en-US" sz="2200" dirty="0">
                <a:solidFill>
                  <a:srgbClr val="0070C0"/>
                </a:solidFill>
              </a:rPr>
              <a:t>Edit \ Enter Myself \ NJ State Return \ Income Subject to Tax</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06505" name="Oval 5"/>
          <p:cNvSpPr>
            <a:spLocks noChangeArrowheads="1"/>
          </p:cNvSpPr>
          <p:nvPr/>
        </p:nvSpPr>
        <p:spPr bwMode="auto">
          <a:xfrm>
            <a:off x="6248400" y="2514600"/>
            <a:ext cx="609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9099" name="TextBox 10"/>
          <p:cNvSpPr txBox="1">
            <a:spLocks noChangeArrowheads="1"/>
          </p:cNvSpPr>
          <p:nvPr/>
        </p:nvSpPr>
        <p:spPr bwMode="auto">
          <a:xfrm>
            <a:off x="6019800" y="3505200"/>
            <a:ext cx="1676400" cy="369332"/>
          </a:xfrm>
          <a:prstGeom prst="rect">
            <a:avLst/>
          </a:prstGeom>
          <a:noFill/>
          <a:ln w="9525">
            <a:noFill/>
            <a:miter lim="800000"/>
            <a:headEnd/>
            <a:tailEnd/>
          </a:ln>
        </p:spPr>
        <p:txBody>
          <a:bodyPr>
            <a:spAutoFit/>
          </a:bodyPr>
          <a:lstStyle/>
          <a:p>
            <a:pPr eaLnBrk="1" hangingPunct="1">
              <a:defRPr/>
            </a:pPr>
            <a:endParaRPr lang="en-US" altLang="en-US" b="1" dirty="0">
              <a:latin typeface="Arial" charset="0"/>
              <a:cs typeface="Arial" charset="0"/>
            </a:endParaRPr>
          </a:p>
        </p:txBody>
      </p:sp>
      <p:sp>
        <p:nvSpPr>
          <p:cNvPr id="85004" name="TextBox 11"/>
          <p:cNvSpPr txBox="1">
            <a:spLocks noChangeArrowheads="1"/>
          </p:cNvSpPr>
          <p:nvPr/>
        </p:nvSpPr>
        <p:spPr bwMode="auto">
          <a:xfrm>
            <a:off x="2438400" y="3276600"/>
            <a:ext cx="3351213" cy="646113"/>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cs typeface="Arial" charset="0"/>
              </a:rPr>
              <a:t> # of extra exemptions for college students &lt; 22</a:t>
            </a:r>
          </a:p>
        </p:txBody>
      </p:sp>
      <p:pic>
        <p:nvPicPr>
          <p:cNvPr id="20"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pic>
        <p:nvPicPr>
          <p:cNvPr id="19" name="Picture 18" descr="NJ TaxSlayer"/>
          <p:cNvPicPr>
            <a:picLocks noChangeAspect="1"/>
          </p:cNvPicPr>
          <p:nvPr/>
        </p:nvPicPr>
        <p:blipFill>
          <a:blip r:embed="rId4" cstate="print"/>
          <a:stretch>
            <a:fillRect/>
          </a:stretch>
        </p:blipFill>
        <p:spPr>
          <a:xfrm>
            <a:off x="0" y="1219200"/>
            <a:ext cx="612648" cy="163373"/>
          </a:xfrm>
          <a:prstGeom prst="rect">
            <a:avLst/>
          </a:prstGeom>
        </p:spPr>
      </p:pic>
      <p:sp>
        <p:nvSpPr>
          <p:cNvPr id="26" name="TextBox 25"/>
          <p:cNvSpPr txBox="1"/>
          <p:nvPr/>
        </p:nvSpPr>
        <p:spPr>
          <a:xfrm>
            <a:off x="2667000" y="5791200"/>
            <a:ext cx="2993127" cy="369332"/>
          </a:xfrm>
          <a:prstGeom prst="rect">
            <a:avLst/>
          </a:prstGeom>
          <a:solidFill>
            <a:schemeClr val="accent5">
              <a:lumMod val="75000"/>
            </a:schemeClr>
          </a:solidFill>
          <a:ln>
            <a:solidFill>
              <a:srgbClr val="002060"/>
            </a:solidFill>
          </a:ln>
        </p:spPr>
        <p:txBody>
          <a:bodyPr wrap="none" rtlCol="0">
            <a:spAutoFit/>
          </a:bodyPr>
          <a:lstStyle/>
          <a:p>
            <a:r>
              <a:rPr lang="en-US" b="1" dirty="0"/>
              <a:t>Death certificate attached</a:t>
            </a:r>
          </a:p>
        </p:txBody>
      </p:sp>
      <p:sp>
        <p:nvSpPr>
          <p:cNvPr id="27" name="Oval 7"/>
          <p:cNvSpPr>
            <a:spLocks noChangeArrowheads="1"/>
          </p:cNvSpPr>
          <p:nvPr/>
        </p:nvSpPr>
        <p:spPr bwMode="auto">
          <a:xfrm>
            <a:off x="6172200" y="5791200"/>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8" name="TextBox 27"/>
          <p:cNvSpPr txBox="1"/>
          <p:nvPr/>
        </p:nvSpPr>
        <p:spPr>
          <a:xfrm>
            <a:off x="3505200" y="2667000"/>
            <a:ext cx="2390398" cy="369332"/>
          </a:xfrm>
          <a:prstGeom prst="rect">
            <a:avLst/>
          </a:prstGeom>
          <a:solidFill>
            <a:schemeClr val="accent5">
              <a:lumMod val="75000"/>
            </a:schemeClr>
          </a:solidFill>
          <a:ln>
            <a:solidFill>
              <a:srgbClr val="002060"/>
            </a:solidFill>
          </a:ln>
        </p:spPr>
        <p:txBody>
          <a:bodyPr wrap="none" rtlCol="0">
            <a:spAutoFit/>
          </a:bodyPr>
          <a:lstStyle/>
          <a:p>
            <a:r>
              <a:rPr lang="en-US" b="1" dirty="0"/>
              <a:t>Disabled as of 12/31</a:t>
            </a:r>
          </a:p>
        </p:txBody>
      </p:sp>
      <p:sp>
        <p:nvSpPr>
          <p:cNvPr id="29" name="Oval 7"/>
          <p:cNvSpPr>
            <a:spLocks noChangeArrowheads="1"/>
          </p:cNvSpPr>
          <p:nvPr/>
        </p:nvSpPr>
        <p:spPr bwMode="auto">
          <a:xfrm>
            <a:off x="6172200" y="3200400"/>
            <a:ext cx="381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6147" name="Picture 3"/>
          <p:cNvPicPr>
            <a:picLocks noGrp="1" noChangeAspect="1" noChangeArrowheads="1"/>
          </p:cNvPicPr>
          <p:nvPr>
            <p:ph idx="1"/>
          </p:nvPr>
        </p:nvPicPr>
        <p:blipFill>
          <a:blip r:embed="rId5" cstate="print"/>
          <a:srcRect/>
          <a:stretch>
            <a:fillRect/>
          </a:stretch>
        </p:blipFill>
        <p:spPr bwMode="auto">
          <a:xfrm>
            <a:off x="609600" y="1600200"/>
            <a:ext cx="8001000" cy="4648200"/>
          </a:xfrm>
          <a:prstGeom prst="rect">
            <a:avLst/>
          </a:prstGeom>
          <a:noFill/>
          <a:ln w="9525">
            <a:noFill/>
            <a:miter lim="800000"/>
            <a:headEnd/>
            <a:tailEnd/>
          </a:ln>
        </p:spPr>
      </p:pic>
      <p:sp>
        <p:nvSpPr>
          <p:cNvPr id="24" name="Oval 7"/>
          <p:cNvSpPr>
            <a:spLocks noChangeArrowheads="1"/>
          </p:cNvSpPr>
          <p:nvPr/>
        </p:nvSpPr>
        <p:spPr bwMode="auto">
          <a:xfrm>
            <a:off x="6248400" y="3581400"/>
            <a:ext cx="609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5" name="TextBox 24"/>
          <p:cNvSpPr txBox="1"/>
          <p:nvPr/>
        </p:nvSpPr>
        <p:spPr>
          <a:xfrm>
            <a:off x="3200400" y="2286000"/>
            <a:ext cx="4175054" cy="1200329"/>
          </a:xfrm>
          <a:prstGeom prst="rect">
            <a:avLst/>
          </a:prstGeom>
          <a:solidFill>
            <a:schemeClr val="accent5">
              <a:lumMod val="75000"/>
            </a:schemeClr>
          </a:solidFill>
          <a:ln>
            <a:solidFill>
              <a:srgbClr val="001132"/>
            </a:solidFill>
          </a:ln>
        </p:spPr>
        <p:txBody>
          <a:bodyPr wrap="none" rtlCol="0">
            <a:spAutoFit/>
          </a:bodyPr>
          <a:lstStyle/>
          <a:p>
            <a:r>
              <a:rPr lang="en-US" b="1" dirty="0"/>
              <a:t>+ Gambling winnings</a:t>
            </a:r>
          </a:p>
          <a:p>
            <a:r>
              <a:rPr lang="en-US" b="1" dirty="0"/>
              <a:t>-  NJ Lottery Winnings (&lt;= $10K)</a:t>
            </a:r>
          </a:p>
          <a:p>
            <a:r>
              <a:rPr lang="en-US" b="1" u="sng" dirty="0"/>
              <a:t>-  Gambling losses                      </a:t>
            </a:r>
          </a:p>
          <a:p>
            <a:r>
              <a:rPr lang="en-US" b="1" dirty="0"/>
              <a:t>=  Taxable gambling winnings for NJ</a:t>
            </a:r>
          </a:p>
        </p:txBody>
      </p:sp>
    </p:spTree>
    <p:extLst>
      <p:ext uri="{BB962C8B-B14F-4D97-AF65-F5344CB8AC3E}">
        <p14:creationId xmlns:p14="http://schemas.microsoft.com/office/powerpoint/2010/main" val="26160864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549400"/>
            <a:ext cx="8077200" cy="48006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2800" dirty="0"/>
              <a:t>TS – Military Pensions on NJ 1040</a:t>
            </a:r>
            <a:br>
              <a:rPr lang="en-US" sz="2800" dirty="0"/>
            </a:br>
            <a:r>
              <a:rPr lang="en-US" altLang="en-US" sz="2200" dirty="0">
                <a:solidFill>
                  <a:srgbClr val="0070C0"/>
                </a:solidFill>
              </a:rPr>
              <a:t> State Section \ </a:t>
            </a:r>
            <a:r>
              <a:rPr lang="en-US" sz="2200" dirty="0">
                <a:solidFill>
                  <a:srgbClr val="0070C0"/>
                </a:solidFill>
              </a:rPr>
              <a:t>Edit \ Enter Myself \ NJ State Return \ Income Subject to Tax</a:t>
            </a:r>
          </a:p>
        </p:txBody>
      </p:sp>
      <p:pic>
        <p:nvPicPr>
          <p:cNvPr id="7"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3733800"/>
            <a:ext cx="4267200" cy="369332"/>
          </a:xfrm>
          <a:prstGeom prst="rect">
            <a:avLst/>
          </a:prstGeom>
          <a:noFill/>
          <a:ln>
            <a:noFill/>
          </a:ln>
        </p:spPr>
        <p:txBody>
          <a:bodyPr wrap="square" rtlCol="0">
            <a:spAutoFit/>
          </a:bodyPr>
          <a:lstStyle/>
          <a:p>
            <a:endParaRPr lang="en-US" b="1" dirty="0"/>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14</a:t>
            </a:fld>
            <a:endParaRPr lang="en-US"/>
          </a:p>
        </p:txBody>
      </p:sp>
      <p:sp>
        <p:nvSpPr>
          <p:cNvPr id="20" name="TextBox 19"/>
          <p:cNvSpPr txBox="1"/>
          <p:nvPr/>
        </p:nvSpPr>
        <p:spPr>
          <a:xfrm>
            <a:off x="1600200" y="4622800"/>
            <a:ext cx="4544834" cy="1477328"/>
          </a:xfrm>
          <a:prstGeom prst="rect">
            <a:avLst/>
          </a:prstGeom>
          <a:solidFill>
            <a:schemeClr val="accent5">
              <a:lumMod val="75000"/>
            </a:schemeClr>
          </a:solidFill>
          <a:ln>
            <a:solidFill>
              <a:srgbClr val="001132"/>
            </a:solidFill>
          </a:ln>
        </p:spPr>
        <p:txBody>
          <a:bodyPr wrap="none" rtlCol="0">
            <a:spAutoFit/>
          </a:bodyPr>
          <a:lstStyle/>
          <a:p>
            <a:r>
              <a:rPr lang="en-US" b="1" dirty="0"/>
              <a:t>Military pension amounts for taxpayer</a:t>
            </a:r>
          </a:p>
          <a:p>
            <a:r>
              <a:rPr lang="en-US" b="1" dirty="0"/>
              <a:t>&amp; spouse (enter as negative amount</a:t>
            </a:r>
          </a:p>
          <a:p>
            <a:r>
              <a:rPr lang="en-US" b="1" dirty="0"/>
              <a:t>on “Military Pension” line); will be sub-</a:t>
            </a:r>
          </a:p>
          <a:p>
            <a:r>
              <a:rPr lang="en-US" b="1" dirty="0" err="1"/>
              <a:t>tracted</a:t>
            </a:r>
            <a:r>
              <a:rPr lang="en-US" b="1" dirty="0"/>
              <a:t> from NJ 1040 Line 19a pension</a:t>
            </a:r>
          </a:p>
          <a:p>
            <a:r>
              <a:rPr lang="en-US" b="1" dirty="0"/>
              <a:t>income</a:t>
            </a:r>
          </a:p>
        </p:txBody>
      </p:sp>
      <p:sp>
        <p:nvSpPr>
          <p:cNvPr id="21" name="Oval 20"/>
          <p:cNvSpPr/>
          <p:nvPr/>
        </p:nvSpPr>
        <p:spPr bwMode="auto">
          <a:xfrm>
            <a:off x="6553200" y="46355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45034" y="4838700"/>
            <a:ext cx="408166" cy="52276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565900" y="5168900"/>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p:cNvCxnSpPr>
          <p:nvPr/>
        </p:nvCxnSpPr>
        <p:spPr bwMode="auto">
          <a:xfrm flipV="1">
            <a:off x="6145034" y="5295902"/>
            <a:ext cx="420866" cy="6556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920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600200"/>
            <a:ext cx="8077200" cy="4800600"/>
          </a:xfrm>
          <a:prstGeom prst="rect">
            <a:avLst/>
          </a:prstGeom>
          <a:noFill/>
          <a:ln w="9525">
            <a:noFill/>
            <a:miter lim="800000"/>
            <a:headEnd/>
            <a:tailEnd/>
          </a:ln>
        </p:spPr>
      </p:pic>
      <p:sp>
        <p:nvSpPr>
          <p:cNvPr id="2" name="Title 1"/>
          <p:cNvSpPr>
            <a:spLocks noGrp="1"/>
          </p:cNvSpPr>
          <p:nvPr>
            <p:ph type="title"/>
          </p:nvPr>
        </p:nvSpPr>
        <p:spPr>
          <a:xfrm>
            <a:off x="609600" y="0"/>
            <a:ext cx="8305800" cy="1420813"/>
          </a:xfrm>
        </p:spPr>
        <p:txBody>
          <a:bodyPr>
            <a:noAutofit/>
          </a:bodyPr>
          <a:lstStyle/>
          <a:p>
            <a:r>
              <a:rPr lang="en-US" sz="2600" dirty="0"/>
              <a:t>TS – Disability Pensions for People Under 65 on NJ 1040</a:t>
            </a:r>
            <a:br>
              <a:rPr lang="en-US" sz="2800" dirty="0"/>
            </a:br>
            <a:r>
              <a:rPr lang="en-US" altLang="en-US" sz="2200" dirty="0">
                <a:solidFill>
                  <a:srgbClr val="0070C0"/>
                </a:solidFill>
              </a:rPr>
              <a:t> State Section \ </a:t>
            </a:r>
            <a:r>
              <a:rPr lang="en-US" sz="2200" dirty="0">
                <a:solidFill>
                  <a:srgbClr val="0070C0"/>
                </a:solidFill>
              </a:rPr>
              <a:t>Edit \ Enter Myself \ NJ State Return \ Income Subject to Tax</a:t>
            </a:r>
          </a:p>
        </p:txBody>
      </p:sp>
      <p:pic>
        <p:nvPicPr>
          <p:cNvPr id="7"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3733800"/>
            <a:ext cx="4267200" cy="369332"/>
          </a:xfrm>
          <a:prstGeom prst="rect">
            <a:avLst/>
          </a:prstGeom>
          <a:noFill/>
          <a:ln>
            <a:noFill/>
          </a:ln>
        </p:spPr>
        <p:txBody>
          <a:bodyPr wrap="square" rtlCol="0">
            <a:spAutoFit/>
          </a:bodyPr>
          <a:lstStyle/>
          <a:p>
            <a:endParaRPr lang="en-US" b="1" dirty="0"/>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15</a:t>
            </a:fld>
            <a:endParaRPr lang="en-US"/>
          </a:p>
        </p:txBody>
      </p:sp>
      <p:sp>
        <p:nvSpPr>
          <p:cNvPr id="20" name="TextBox 19"/>
          <p:cNvSpPr txBox="1"/>
          <p:nvPr/>
        </p:nvSpPr>
        <p:spPr>
          <a:xfrm>
            <a:off x="1371600" y="4495800"/>
            <a:ext cx="4814138" cy="1477328"/>
          </a:xfrm>
          <a:prstGeom prst="rect">
            <a:avLst/>
          </a:prstGeom>
          <a:solidFill>
            <a:schemeClr val="accent5">
              <a:lumMod val="75000"/>
            </a:schemeClr>
          </a:solidFill>
          <a:ln>
            <a:solidFill>
              <a:srgbClr val="001132"/>
            </a:solidFill>
          </a:ln>
        </p:spPr>
        <p:txBody>
          <a:bodyPr wrap="none" rtlCol="0">
            <a:spAutoFit/>
          </a:bodyPr>
          <a:lstStyle/>
          <a:p>
            <a:r>
              <a:rPr lang="en-US" b="1" dirty="0"/>
              <a:t>Disability pension amounts for taxpayer</a:t>
            </a:r>
          </a:p>
          <a:p>
            <a:r>
              <a:rPr lang="en-US" b="1" dirty="0"/>
              <a:t>&amp; spouse if under 65  (enter as negative</a:t>
            </a:r>
          </a:p>
          <a:p>
            <a:r>
              <a:rPr lang="en-US" b="1" dirty="0"/>
              <a:t>amount on “Military Pension” line); will be</a:t>
            </a:r>
          </a:p>
          <a:p>
            <a:r>
              <a:rPr lang="en-US" b="1" dirty="0"/>
              <a:t>subtracted from NJ 1040 Line 19a pension</a:t>
            </a:r>
          </a:p>
          <a:p>
            <a:r>
              <a:rPr lang="en-US" b="1" dirty="0"/>
              <a:t>income</a:t>
            </a:r>
          </a:p>
        </p:txBody>
      </p:sp>
      <p:sp>
        <p:nvSpPr>
          <p:cNvPr id="21" name="Oval 20"/>
          <p:cNvSpPr/>
          <p:nvPr/>
        </p:nvSpPr>
        <p:spPr bwMode="auto">
          <a:xfrm>
            <a:off x="6553200" y="46355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85738" y="4838700"/>
            <a:ext cx="367462" cy="39576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565900" y="5168900"/>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p:cNvCxnSpPr>
          <p:nvPr/>
        </p:nvCxnSpPr>
        <p:spPr bwMode="auto">
          <a:xfrm>
            <a:off x="6185738" y="5234464"/>
            <a:ext cx="367462" cy="2333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087395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549400"/>
            <a:ext cx="8077200" cy="4800600"/>
          </a:xfrm>
          <a:prstGeom prst="rect">
            <a:avLst/>
          </a:prstGeom>
          <a:noFill/>
          <a:ln w="9525">
            <a:noFill/>
            <a:miter lim="800000"/>
            <a:headEnd/>
            <a:tailEnd/>
          </a:ln>
        </p:spPr>
      </p:pic>
      <p:sp>
        <p:nvSpPr>
          <p:cNvPr id="2" name="Title 1"/>
          <p:cNvSpPr>
            <a:spLocks noGrp="1"/>
          </p:cNvSpPr>
          <p:nvPr>
            <p:ph type="title"/>
          </p:nvPr>
        </p:nvSpPr>
        <p:spPr>
          <a:xfrm>
            <a:off x="609600" y="0"/>
            <a:ext cx="8077200" cy="1420813"/>
          </a:xfrm>
        </p:spPr>
        <p:txBody>
          <a:bodyPr>
            <a:noAutofit/>
          </a:bodyPr>
          <a:lstStyle/>
          <a:p>
            <a:r>
              <a:rPr lang="en-US" sz="2800" dirty="0"/>
              <a:t>TS – NJ Tax-Exempt Pensions and Annuities on NJ 1040 Line 19b</a:t>
            </a:r>
            <a:br>
              <a:rPr lang="en-US" sz="2800" dirty="0"/>
            </a:br>
            <a:r>
              <a:rPr lang="en-US" altLang="en-US" sz="2200" dirty="0">
                <a:solidFill>
                  <a:srgbClr val="0070C0"/>
                </a:solidFill>
              </a:rPr>
              <a:t> State Section \ </a:t>
            </a:r>
            <a:r>
              <a:rPr lang="en-US" sz="2200" dirty="0">
                <a:solidFill>
                  <a:srgbClr val="0070C0"/>
                </a:solidFill>
              </a:rPr>
              <a:t>Edit \ Enter Myself \ NJ State Return \ Income Subject to Tax</a:t>
            </a:r>
          </a:p>
        </p:txBody>
      </p:sp>
      <p:pic>
        <p:nvPicPr>
          <p:cNvPr id="7"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3733800"/>
            <a:ext cx="4267200" cy="369332"/>
          </a:xfrm>
          <a:prstGeom prst="rect">
            <a:avLst/>
          </a:prstGeom>
          <a:noFill/>
          <a:ln>
            <a:noFill/>
          </a:ln>
        </p:spPr>
        <p:txBody>
          <a:bodyPr wrap="square" rtlCol="0">
            <a:spAutoFit/>
          </a:bodyPr>
          <a:lstStyle/>
          <a:p>
            <a:endParaRPr lang="en-US" b="1" dirty="0"/>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16</a:t>
            </a:fld>
            <a:endParaRPr lang="en-US"/>
          </a:p>
        </p:txBody>
      </p:sp>
      <p:sp>
        <p:nvSpPr>
          <p:cNvPr id="20" name="TextBox 19"/>
          <p:cNvSpPr txBox="1"/>
          <p:nvPr/>
        </p:nvSpPr>
        <p:spPr>
          <a:xfrm>
            <a:off x="1346200" y="5549900"/>
            <a:ext cx="4078874" cy="369332"/>
          </a:xfrm>
          <a:prstGeom prst="rect">
            <a:avLst/>
          </a:prstGeom>
          <a:solidFill>
            <a:schemeClr val="accent5">
              <a:lumMod val="75000"/>
            </a:schemeClr>
          </a:solidFill>
          <a:ln>
            <a:solidFill>
              <a:srgbClr val="001132"/>
            </a:solidFill>
          </a:ln>
        </p:spPr>
        <p:txBody>
          <a:bodyPr wrap="none" rtlCol="0">
            <a:spAutoFit/>
          </a:bodyPr>
          <a:lstStyle/>
          <a:p>
            <a:r>
              <a:rPr lang="en-US" b="1" dirty="0"/>
              <a:t>Tax-exempt pensions and annuities</a:t>
            </a:r>
          </a:p>
        </p:txBody>
      </p:sp>
      <p:sp>
        <p:nvSpPr>
          <p:cNvPr id="21" name="Oval 20"/>
          <p:cNvSpPr/>
          <p:nvPr/>
        </p:nvSpPr>
        <p:spPr bwMode="auto">
          <a:xfrm>
            <a:off x="6477000" y="59436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p:cNvCxnSpPr>
          <p:nvPr/>
        </p:nvCxnSpPr>
        <p:spPr bwMode="auto">
          <a:xfrm>
            <a:off x="5425074" y="5734566"/>
            <a:ext cx="1051926" cy="29793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41603274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609600" y="1524000"/>
            <a:ext cx="7772400" cy="4554979"/>
          </a:xfrm>
          <a:prstGeom prst="rect">
            <a:avLst/>
          </a:prstGeom>
          <a:noFill/>
          <a:ln w="9525">
            <a:noFill/>
            <a:miter lim="800000"/>
            <a:headEnd/>
            <a:tailEnd/>
          </a:ln>
        </p:spPr>
      </p:pic>
      <p:sp>
        <p:nvSpPr>
          <p:cNvPr id="2" name="Title 1"/>
          <p:cNvSpPr>
            <a:spLocks noGrp="1"/>
          </p:cNvSpPr>
          <p:nvPr>
            <p:ph type="title"/>
          </p:nvPr>
        </p:nvSpPr>
        <p:spPr>
          <a:xfrm>
            <a:off x="609600" y="0"/>
            <a:ext cx="8077200" cy="1420813"/>
          </a:xfrm>
        </p:spPr>
        <p:txBody>
          <a:bodyPr>
            <a:noAutofit/>
          </a:bodyPr>
          <a:lstStyle/>
          <a:p>
            <a:r>
              <a:rPr lang="en-US" sz="2800" dirty="0"/>
              <a:t>TS – Adjustments to Other Income on NJ 1040 Line 25</a:t>
            </a:r>
            <a:br>
              <a:rPr lang="en-US" sz="2800" dirty="0"/>
            </a:br>
            <a:r>
              <a:rPr lang="en-US" altLang="en-US" sz="2200" dirty="0">
                <a:solidFill>
                  <a:srgbClr val="0070C0"/>
                </a:solidFill>
              </a:rPr>
              <a:t> State Section \ </a:t>
            </a:r>
            <a:r>
              <a:rPr lang="en-US" sz="2200" dirty="0">
                <a:solidFill>
                  <a:srgbClr val="0070C0"/>
                </a:solidFill>
              </a:rPr>
              <a:t>Edit \ Enter Myself \ NJ State Return \ Income Subject to Tax</a:t>
            </a:r>
          </a:p>
        </p:txBody>
      </p:sp>
      <p:pic>
        <p:nvPicPr>
          <p:cNvPr id="7"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3733800"/>
            <a:ext cx="4267200" cy="369332"/>
          </a:xfrm>
          <a:prstGeom prst="rect">
            <a:avLst/>
          </a:prstGeom>
          <a:noFill/>
          <a:ln>
            <a:noFill/>
          </a:ln>
        </p:spPr>
        <p:txBody>
          <a:bodyPr wrap="square" rtlCol="0">
            <a:spAutoFit/>
          </a:bodyPr>
          <a:lstStyle/>
          <a:p>
            <a:endParaRPr lang="en-US" b="1" dirty="0"/>
          </a:p>
        </p:txBody>
      </p:sp>
      <p:sp>
        <p:nvSpPr>
          <p:cNvPr id="3" name="Date Placeholder 2"/>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17</a:t>
            </a:fld>
            <a:endParaRPr lang="en-US"/>
          </a:p>
        </p:txBody>
      </p:sp>
      <p:sp>
        <p:nvSpPr>
          <p:cNvPr id="20" name="TextBox 19"/>
          <p:cNvSpPr txBox="1"/>
          <p:nvPr/>
        </p:nvSpPr>
        <p:spPr>
          <a:xfrm>
            <a:off x="1600200" y="4876800"/>
            <a:ext cx="3890809" cy="1477328"/>
          </a:xfrm>
          <a:prstGeom prst="rect">
            <a:avLst/>
          </a:prstGeom>
          <a:solidFill>
            <a:schemeClr val="accent5">
              <a:lumMod val="75000"/>
            </a:schemeClr>
          </a:solidFill>
          <a:ln>
            <a:solidFill>
              <a:srgbClr val="001132"/>
            </a:solidFill>
          </a:ln>
        </p:spPr>
        <p:txBody>
          <a:bodyPr wrap="none" rtlCol="0">
            <a:spAutoFit/>
          </a:bodyPr>
          <a:lstStyle/>
          <a:p>
            <a:r>
              <a:rPr lang="en-US" b="1" dirty="0"/>
              <a:t>Adjustments to NJ 1040 Line 25 </a:t>
            </a:r>
          </a:p>
          <a:p>
            <a:r>
              <a:rPr lang="en-US" b="1" dirty="0"/>
              <a:t>Other Income (enter as a negative</a:t>
            </a:r>
          </a:p>
          <a:p>
            <a:r>
              <a:rPr lang="en-US" b="1" dirty="0"/>
              <a:t>amount on “Taxable Amount of </a:t>
            </a:r>
          </a:p>
          <a:p>
            <a:r>
              <a:rPr lang="en-US" b="1" dirty="0"/>
              <a:t>Scholarships included on Federal</a:t>
            </a:r>
          </a:p>
          <a:p>
            <a:r>
              <a:rPr lang="en-US" b="1" dirty="0"/>
              <a:t>Return” line)</a:t>
            </a:r>
          </a:p>
        </p:txBody>
      </p:sp>
      <p:sp>
        <p:nvSpPr>
          <p:cNvPr id="21" name="Oval 20"/>
          <p:cNvSpPr/>
          <p:nvPr/>
        </p:nvSpPr>
        <p:spPr bwMode="auto">
          <a:xfrm>
            <a:off x="6096000" y="57150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p:cNvCxnSpPr>
          <p:nvPr/>
        </p:nvCxnSpPr>
        <p:spPr bwMode="auto">
          <a:xfrm>
            <a:off x="5491009" y="5615464"/>
            <a:ext cx="604991" cy="175736"/>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1674185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dirty="0"/>
              <a:t>TS – Subtractions from Income </a:t>
            </a:r>
            <a:r>
              <a:rPr lang="en-US" sz="1600" dirty="0"/>
              <a:t>    </a:t>
            </a:r>
            <a:br>
              <a:rPr lang="en-US" sz="1600" dirty="0"/>
            </a:br>
            <a:r>
              <a:rPr lang="en-US" sz="1600" dirty="0"/>
              <a:t>                                                                                                                                                           </a:t>
            </a:r>
            <a:endParaRPr lang="en-US" sz="1800"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18</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lnSpcReduction="10000"/>
          </a:bodyPr>
          <a:lstStyle/>
          <a:p>
            <a:r>
              <a:rPr lang="en-US" dirty="0"/>
              <a:t> Medical insurance premiums that are pre-tax for Federal are considered after-tax for NJ</a:t>
            </a:r>
          </a:p>
          <a:p>
            <a:pPr lvl="1"/>
            <a:r>
              <a:rPr lang="en-US" dirty="0"/>
              <a:t>Cannot be claimed as medical expense for Federal, so not included in medical expenses that flow through to NJ 1040 </a:t>
            </a:r>
          </a:p>
          <a:p>
            <a:pPr lvl="1"/>
            <a:r>
              <a:rPr lang="en-US" dirty="0"/>
              <a:t>Can be claimed as medical expense for NJ, so must be added to medical expenses already on NJ 1040 Line 30</a:t>
            </a:r>
          </a:p>
          <a:p>
            <a:pPr lvl="1"/>
            <a:r>
              <a:rPr lang="en-US" dirty="0"/>
              <a:t> Enter on “Medical insurance premiums that you did not include on your Federal return because they were deducted on a pre-tax basis” line</a:t>
            </a:r>
          </a:p>
          <a:p>
            <a:pPr lvl="1"/>
            <a:endParaRPr lang="en-US" dirty="0"/>
          </a:p>
          <a:p>
            <a:pPr lvl="1"/>
            <a:endParaRPr lang="en-US" dirty="0"/>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1471826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08516" cy="1420813"/>
          </a:xfrm>
        </p:spPr>
        <p:txBody>
          <a:bodyPr>
            <a:normAutofit fontScale="90000"/>
          </a:bodyPr>
          <a:lstStyle/>
          <a:p>
            <a:r>
              <a:rPr lang="en-US" sz="3100" dirty="0"/>
              <a:t>TS - Federal Pre-Tax/NJ After-Tax Medical Insurance Expenses</a:t>
            </a:r>
            <a:br>
              <a:rPr lang="en-US" dirty="0"/>
            </a:br>
            <a:r>
              <a:rPr lang="en-US" sz="1400" dirty="0"/>
              <a:t> </a:t>
            </a:r>
            <a:r>
              <a:rPr lang="en-US" altLang="en-US" sz="2400" dirty="0">
                <a:solidFill>
                  <a:srgbClr val="0070C0"/>
                </a:solidFill>
              </a:rPr>
              <a:t>State Section \ </a:t>
            </a:r>
            <a:r>
              <a:rPr lang="en-US" sz="2400" dirty="0">
                <a:solidFill>
                  <a:srgbClr val="0070C0"/>
                </a:solidFill>
              </a:rPr>
              <a:t>Edit \ Enter Myself \ NJ State Return \ Subtractions from Income</a:t>
            </a:r>
            <a:r>
              <a:rPr lang="en-US" sz="2400" dirty="0"/>
              <a:t> </a:t>
            </a:r>
            <a:r>
              <a:rPr lang="en-US" sz="1600" dirty="0"/>
              <a:t>                                                                                                                                                            </a:t>
            </a:r>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19</a:t>
            </a:fld>
            <a:endParaRPr lang="en-US" altLang="en-US"/>
          </a:p>
        </p:txBody>
      </p:sp>
      <p:sp>
        <p:nvSpPr>
          <p:cNvPr id="5" name="Date Placeholder 4"/>
          <p:cNvSpPr>
            <a:spLocks noGrp="1"/>
          </p:cNvSpPr>
          <p:nvPr>
            <p:ph type="dt" sz="half" idx="10"/>
          </p:nvPr>
        </p:nvSpPr>
        <p:spPr/>
        <p:txBody>
          <a:bodyPr/>
          <a:lstStyle/>
          <a:p>
            <a:r>
              <a:rPr lang="en-US"/>
              <a:t>12-12-2016</a:t>
            </a:r>
          </a:p>
        </p:txBody>
      </p:sp>
      <p:sp>
        <p:nvSpPr>
          <p:cNvPr id="6" name="Footer Placeholder 5"/>
          <p:cNvSpPr>
            <a:spLocks noGrp="1"/>
          </p:cNvSpPr>
          <p:nvPr>
            <p:ph type="ftr" sz="quarter" idx="3"/>
          </p:nvPr>
        </p:nvSpPr>
        <p:spPr/>
        <p:txBody>
          <a:bodyPr/>
          <a:lstStyle/>
          <a:p>
            <a:r>
              <a:rPr lang="en-US"/>
              <a:t>NJ TAX TY2015 v1.0</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684756" y="1578279"/>
            <a:ext cx="7670104" cy="4432224"/>
          </a:xfrm>
          <a:prstGeom prst="rect">
            <a:avLst/>
          </a:prstGeom>
          <a:noFill/>
          <a:ln w="9525">
            <a:noFill/>
            <a:miter lim="800000"/>
            <a:headEnd/>
            <a:tailEnd/>
          </a:ln>
        </p:spPr>
      </p:pic>
      <p:sp>
        <p:nvSpPr>
          <p:cNvPr id="8" name="TextBox 7"/>
          <p:cNvSpPr txBox="1"/>
          <p:nvPr/>
        </p:nvSpPr>
        <p:spPr>
          <a:xfrm>
            <a:off x="826718" y="4384110"/>
            <a:ext cx="7502567" cy="369332"/>
          </a:xfrm>
          <a:prstGeom prst="rect">
            <a:avLst/>
          </a:prstGeom>
          <a:solidFill>
            <a:schemeClr val="accent5">
              <a:lumMod val="75000"/>
            </a:schemeClr>
          </a:solidFill>
          <a:ln>
            <a:solidFill>
              <a:srgbClr val="002060"/>
            </a:solidFill>
          </a:ln>
        </p:spPr>
        <p:txBody>
          <a:bodyPr wrap="none" rtlCol="0">
            <a:spAutoFit/>
          </a:bodyPr>
          <a:lstStyle/>
          <a:p>
            <a:r>
              <a:rPr lang="en-US" b="1" dirty="0"/>
              <a:t>Enter any pre-tax medical premiums included in NJ income on W-2</a:t>
            </a:r>
          </a:p>
        </p:txBody>
      </p:sp>
      <p:sp>
        <p:nvSpPr>
          <p:cNvPr id="9" name="Oval 4"/>
          <p:cNvSpPr>
            <a:spLocks noChangeArrowheads="1"/>
          </p:cNvSpPr>
          <p:nvPr/>
        </p:nvSpPr>
        <p:spPr bwMode="auto">
          <a:xfrm>
            <a:off x="6368035" y="5538748"/>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0" name="Straight Arrow Connector 9"/>
          <p:cNvCxnSpPr>
            <a:endCxn id="9" idx="1"/>
          </p:cNvCxnSpPr>
          <p:nvPr/>
        </p:nvCxnSpPr>
        <p:spPr bwMode="auto">
          <a:xfrm>
            <a:off x="6075123" y="4722312"/>
            <a:ext cx="401340" cy="856409"/>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1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NJ Return –</a:t>
            </a:r>
            <a:br>
              <a:rPr lang="en-US" dirty="0"/>
            </a:br>
            <a:r>
              <a:rPr lang="en-US" dirty="0"/>
              <a:t>Mostly Filled in Already</a:t>
            </a:r>
          </a:p>
        </p:txBody>
      </p:sp>
      <p:sp>
        <p:nvSpPr>
          <p:cNvPr id="3" name="Content Placeholder 2"/>
          <p:cNvSpPr>
            <a:spLocks noGrp="1"/>
          </p:cNvSpPr>
          <p:nvPr>
            <p:ph idx="1"/>
          </p:nvPr>
        </p:nvSpPr>
        <p:spPr/>
        <p:txBody>
          <a:bodyPr>
            <a:normAutofit/>
          </a:bodyPr>
          <a:lstStyle/>
          <a:p>
            <a:r>
              <a:rPr lang="en-US" dirty="0"/>
              <a:t> Most information on NJ return is already filled in by the time you finish Federal return</a:t>
            </a:r>
          </a:p>
          <a:p>
            <a:pPr lvl="1"/>
            <a:r>
              <a:rPr lang="en-US" dirty="0"/>
              <a:t> Most fields are automatically calculated from Federal entries </a:t>
            </a:r>
          </a:p>
          <a:p>
            <a:pPr lvl="2"/>
            <a:r>
              <a:rPr lang="en-US" dirty="0"/>
              <a:t>e.g. – most income</a:t>
            </a:r>
          </a:p>
          <a:p>
            <a:pPr lvl="1"/>
            <a:r>
              <a:rPr lang="en-US" dirty="0"/>
              <a:t> Sometimes you must signify special NJ tax treatment by using fields on federal screens</a:t>
            </a:r>
          </a:p>
          <a:p>
            <a:pPr lvl="2"/>
            <a:r>
              <a:rPr lang="en-US" dirty="0"/>
              <a:t> e.g. – amount of interest on US Savings Bonds you want subtracted from state income entered on Federal Interest screen</a:t>
            </a:r>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936508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dirty="0"/>
              <a:t>TS – Subtractions from Income </a:t>
            </a:r>
            <a:r>
              <a:rPr lang="en-US" sz="1600" dirty="0"/>
              <a:t>    </a:t>
            </a:r>
            <a:br>
              <a:rPr lang="en-US" sz="1600" dirty="0"/>
            </a:br>
            <a:r>
              <a:rPr lang="en-US" sz="1600" dirty="0"/>
              <a:t>                                                                                                                                                           </a:t>
            </a:r>
            <a:r>
              <a:rPr lang="en-US" sz="1800" dirty="0"/>
              <a:t>(cont’d)</a:t>
            </a:r>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20</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lnSpcReduction="10000"/>
          </a:bodyPr>
          <a:lstStyle/>
          <a:p>
            <a:r>
              <a:rPr lang="en-US" dirty="0"/>
              <a:t> People who are disabled per SSA guidelines are eligible for NJ pension exclusion (even if under age 62)</a:t>
            </a:r>
          </a:p>
          <a:p>
            <a:r>
              <a:rPr lang="en-US" dirty="0"/>
              <a:t> Disability criteria for exemption does not require meeting SSA guidelines, so must answer disabled questions separately</a:t>
            </a:r>
          </a:p>
          <a:p>
            <a:pPr lvl="1"/>
            <a:r>
              <a:rPr lang="en-US" dirty="0"/>
              <a:t>Exemption - “Were you disabled as of 12/31?” in NJ Basic Information section</a:t>
            </a:r>
          </a:p>
          <a:p>
            <a:pPr lvl="1"/>
            <a:r>
              <a:rPr lang="en-US" dirty="0"/>
              <a:t> Pension exclusion – “Disabled as per SSA Guidelines” in Subtractions from Income section</a:t>
            </a:r>
          </a:p>
          <a:p>
            <a:pPr lvl="1"/>
            <a:endParaRPr lang="en-US" dirty="0"/>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9049702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609600" y="1600200"/>
            <a:ext cx="8077200" cy="4114800"/>
          </a:xfrm>
          <a:prstGeom prst="rect">
            <a:avLst/>
          </a:prstGeom>
          <a:noFill/>
          <a:ln w="9525">
            <a:noFill/>
            <a:miter lim="800000"/>
            <a:headEnd/>
            <a:tailEnd/>
          </a:ln>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Disability for Pension Exclusion </a:t>
            </a:r>
            <a:br>
              <a:rPr lang="en-US" dirty="0"/>
            </a:br>
            <a:r>
              <a:rPr lang="en-US" sz="1400" dirty="0"/>
              <a:t> </a:t>
            </a:r>
            <a:r>
              <a:rPr lang="en-US" altLang="en-US" sz="2400" dirty="0">
                <a:solidFill>
                  <a:srgbClr val="0070C0"/>
                </a:solidFill>
              </a:rPr>
              <a:t>State Section \ </a:t>
            </a:r>
            <a:r>
              <a:rPr lang="en-US" sz="2400" dirty="0">
                <a:solidFill>
                  <a:srgbClr val="0070C0"/>
                </a:solidFill>
              </a:rPr>
              <a:t>Edit \ Enter Myself \ NJ State Return \ Subtractions from Income</a:t>
            </a:r>
            <a:r>
              <a:rPr lang="en-US" sz="2400" dirty="0"/>
              <a:t> </a:t>
            </a:r>
            <a:r>
              <a:rPr lang="en-US" sz="1600" dirty="0"/>
              <a:t>                                                                                                                                                            </a:t>
            </a:r>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21</a:t>
            </a:fld>
            <a:endParaRPr lang="en-US" altLang="en-US"/>
          </a:p>
        </p:txBody>
      </p:sp>
      <p:sp>
        <p:nvSpPr>
          <p:cNvPr id="5" name="Date Placeholder 4"/>
          <p:cNvSpPr>
            <a:spLocks noGrp="1"/>
          </p:cNvSpPr>
          <p:nvPr>
            <p:ph type="dt" sz="half" idx="10"/>
          </p:nvPr>
        </p:nvSpPr>
        <p:spPr/>
        <p:txBody>
          <a:bodyPr/>
          <a:lstStyle/>
          <a:p>
            <a:r>
              <a:rPr lang="en-US"/>
              <a:t>12-12-2016</a:t>
            </a:r>
          </a:p>
        </p:txBody>
      </p:sp>
      <p:sp>
        <p:nvSpPr>
          <p:cNvPr id="6" name="Footer Placeholder 5"/>
          <p:cNvSpPr>
            <a:spLocks noGrp="1"/>
          </p:cNvSpPr>
          <p:nvPr>
            <p:ph type="ftr" sz="quarter" idx="3"/>
          </p:nvPr>
        </p:nvSpPr>
        <p:spPr/>
        <p:txBody>
          <a:bodyPr/>
          <a:lstStyle/>
          <a:p>
            <a:r>
              <a:rPr lang="en-US"/>
              <a:t>NJ TAX TY2015 v1.0</a:t>
            </a:r>
          </a:p>
        </p:txBody>
      </p:sp>
      <p:sp>
        <p:nvSpPr>
          <p:cNvPr id="8" name="TextBox 7"/>
          <p:cNvSpPr txBox="1"/>
          <p:nvPr/>
        </p:nvSpPr>
        <p:spPr>
          <a:xfrm>
            <a:off x="1752600" y="3352800"/>
            <a:ext cx="3728328" cy="1200329"/>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&amp; spouse; may be</a:t>
            </a:r>
          </a:p>
          <a:p>
            <a:r>
              <a:rPr lang="en-US" b="1" dirty="0"/>
              <a:t>entitled to Pension Exclusion </a:t>
            </a:r>
          </a:p>
          <a:p>
            <a:r>
              <a:rPr lang="en-US" b="1" dirty="0"/>
              <a:t>even if under 62</a:t>
            </a:r>
          </a:p>
        </p:txBody>
      </p:sp>
      <p:sp>
        <p:nvSpPr>
          <p:cNvPr id="9" name="Oval 4"/>
          <p:cNvSpPr>
            <a:spLocks noChangeArrowheads="1"/>
          </p:cNvSpPr>
          <p:nvPr/>
        </p:nvSpPr>
        <p:spPr bwMode="auto">
          <a:xfrm>
            <a:off x="6400800" y="3810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562600" y="3733800"/>
            <a:ext cx="838200" cy="228600"/>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562600" y="3352800"/>
            <a:ext cx="838200" cy="76200"/>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747585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dirty="0"/>
              <a:t>TS – NJ Credits</a:t>
            </a:r>
            <a:br>
              <a:rPr lang="en-US" sz="1600" dirty="0"/>
            </a:br>
            <a:r>
              <a:rPr lang="en-US" sz="1600" dirty="0"/>
              <a:t>                                                                                                                                                          </a:t>
            </a:r>
            <a:endParaRPr lang="en-US" sz="1800"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22</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Credits available through NJ:</a:t>
            </a:r>
          </a:p>
          <a:p>
            <a:pPr lvl="1"/>
            <a:r>
              <a:rPr lang="en-US" dirty="0"/>
              <a:t> Property tax credit/deduction (details covered in Itemized Deductions module)</a:t>
            </a:r>
          </a:p>
          <a:p>
            <a:pPr lvl="2"/>
            <a:r>
              <a:rPr lang="en-US" dirty="0"/>
              <a:t>Answer question as to whether taxpayer meets property tax eligibility requirements </a:t>
            </a:r>
          </a:p>
          <a:p>
            <a:pPr lvl="2"/>
            <a:r>
              <a:rPr lang="en-US" dirty="0"/>
              <a:t>Enter appropriate property taxes on principal residence  and/or 18% of rent</a:t>
            </a:r>
          </a:p>
          <a:p>
            <a:pPr lvl="3"/>
            <a:r>
              <a:rPr lang="en-US" dirty="0"/>
              <a:t>Use scratch pad on TaxPrep4Free.org to document calculation</a:t>
            </a:r>
          </a:p>
          <a:p>
            <a:pPr lvl="2"/>
            <a:r>
              <a:rPr lang="en-US" dirty="0"/>
              <a:t>Answer question as to whether taxpayer was a homeowner in 2015</a:t>
            </a:r>
          </a:p>
          <a:p>
            <a:pPr lvl="3"/>
            <a:r>
              <a:rPr lang="en-US" dirty="0"/>
              <a:t>If homeowner, must also enter block and lot data</a:t>
            </a:r>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23366954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dirty="0"/>
              <a:t>TS – NJ Credits</a:t>
            </a:r>
            <a:r>
              <a:rPr lang="en-US" sz="1600" dirty="0"/>
              <a:t>                                                                                          </a:t>
            </a:r>
            <a:br>
              <a:rPr lang="en-US" sz="1600" dirty="0"/>
            </a:br>
            <a:r>
              <a:rPr lang="en-US" sz="1600" dirty="0"/>
              <a:t>                                                                                                                                                           (cont’d)                                                                                                                                                         </a:t>
            </a:r>
            <a:endParaRPr lang="en-US" sz="1800"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23</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Credits available through NJ:</a:t>
            </a:r>
          </a:p>
          <a:p>
            <a:pPr lvl="1"/>
            <a:r>
              <a:rPr lang="en-US" dirty="0"/>
              <a:t>Credit for taxes paid to another state</a:t>
            </a:r>
          </a:p>
          <a:p>
            <a:pPr lvl="2"/>
            <a:r>
              <a:rPr lang="en-US" dirty="0"/>
              <a:t>See Special Topics documents on TaxPrep4Free.org Preparer page </a:t>
            </a:r>
          </a:p>
          <a:p>
            <a:pPr lvl="1"/>
            <a:r>
              <a:rPr lang="en-US" dirty="0"/>
              <a:t> Sheltered workshop tax credit</a:t>
            </a:r>
          </a:p>
          <a:p>
            <a:pPr lvl="2"/>
            <a:r>
              <a:rPr lang="en-US" dirty="0"/>
              <a:t>Out of Scope </a:t>
            </a:r>
          </a:p>
          <a:p>
            <a:pPr lvl="1">
              <a:buNone/>
            </a:pPr>
            <a:endParaRPr lang="en-US" dirty="0"/>
          </a:p>
        </p:txBody>
      </p:sp>
      <p:sp>
        <p:nvSpPr>
          <p:cNvPr id="12" name="TextBox 11"/>
          <p:cNvSpPr txBox="1"/>
          <p:nvPr/>
        </p:nvSpPr>
        <p:spPr>
          <a:xfrm>
            <a:off x="685800" y="5791200"/>
            <a:ext cx="184731" cy="369332"/>
          </a:xfrm>
          <a:prstGeom prst="rect">
            <a:avLst/>
          </a:prstGeom>
          <a:noFill/>
          <a:ln>
            <a:noFill/>
          </a:ln>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7386671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08516" cy="1192213"/>
          </a:xfrm>
        </p:spPr>
        <p:txBody>
          <a:bodyPr>
            <a:normAutofit/>
          </a:bodyPr>
          <a:lstStyle/>
          <a:p>
            <a:r>
              <a:rPr lang="en-US" sz="3300" dirty="0"/>
              <a:t>TS – NJ Credits Menu</a:t>
            </a:r>
            <a:br>
              <a:rPr lang="en-US" dirty="0"/>
            </a:br>
            <a:r>
              <a:rPr lang="en-US" sz="1400" dirty="0"/>
              <a:t> </a:t>
            </a:r>
            <a:r>
              <a:rPr lang="en-US" altLang="en-US" sz="2400" dirty="0">
                <a:solidFill>
                  <a:srgbClr val="0070C0"/>
                </a:solidFill>
              </a:rPr>
              <a:t>State Section \ </a:t>
            </a:r>
            <a:r>
              <a:rPr lang="en-US" sz="2400" dirty="0">
                <a:solidFill>
                  <a:srgbClr val="0070C0"/>
                </a:solidFill>
              </a:rPr>
              <a:t>Edit \ Enter Myself \ NJ State Return \ Credits</a:t>
            </a:r>
            <a:r>
              <a:rPr lang="en-US" sz="2400" dirty="0"/>
              <a:t> </a:t>
            </a:r>
            <a:r>
              <a:rPr lang="en-US" sz="1600" dirty="0"/>
              <a:t>                                                                                                                                                            </a:t>
            </a:r>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24</a:t>
            </a:fld>
            <a:endParaRPr lang="en-US" altLang="en-US"/>
          </a:p>
        </p:txBody>
      </p:sp>
      <p:sp>
        <p:nvSpPr>
          <p:cNvPr id="5" name="Date Placeholder 4"/>
          <p:cNvSpPr>
            <a:spLocks noGrp="1"/>
          </p:cNvSpPr>
          <p:nvPr>
            <p:ph type="dt" sz="half" idx="10"/>
          </p:nvPr>
        </p:nvSpPr>
        <p:spPr/>
        <p:txBody>
          <a:bodyPr/>
          <a:lstStyle/>
          <a:p>
            <a:r>
              <a:rPr lang="en-US"/>
              <a:t>12-12-2016</a:t>
            </a:r>
          </a:p>
        </p:txBody>
      </p:sp>
      <p:sp>
        <p:nvSpPr>
          <p:cNvPr id="6" name="Footer Placeholder 5"/>
          <p:cNvSpPr>
            <a:spLocks noGrp="1"/>
          </p:cNvSpPr>
          <p:nvPr>
            <p:ph type="ftr" sz="quarter" idx="3"/>
          </p:nvPr>
        </p:nvSpPr>
        <p:spPr/>
        <p:txBody>
          <a:bodyPr/>
          <a:lstStyle/>
          <a:p>
            <a:r>
              <a:rPr lang="en-US"/>
              <a:t>NJ TAX TY2015 v1.0</a:t>
            </a:r>
          </a:p>
        </p:txBody>
      </p:sp>
      <p:sp>
        <p:nvSpPr>
          <p:cNvPr id="8" name="TextBox 7"/>
          <p:cNvSpPr txBox="1"/>
          <p:nvPr/>
        </p:nvSpPr>
        <p:spPr>
          <a:xfrm>
            <a:off x="1752600" y="3352800"/>
            <a:ext cx="3860544" cy="646331"/>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and spouse</a:t>
            </a:r>
          </a:p>
        </p:txBody>
      </p:sp>
      <p:sp>
        <p:nvSpPr>
          <p:cNvPr id="9" name="Oval 4"/>
          <p:cNvSpPr>
            <a:spLocks noChangeArrowheads="1"/>
          </p:cNvSpPr>
          <p:nvPr/>
        </p:nvSpPr>
        <p:spPr bwMode="auto">
          <a:xfrm>
            <a:off x="6400800" y="3810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562600" y="3733800"/>
            <a:ext cx="838200" cy="228600"/>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562600" y="3352800"/>
            <a:ext cx="838200" cy="76200"/>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pic>
        <p:nvPicPr>
          <p:cNvPr id="9218" name="Picture 2"/>
          <p:cNvPicPr>
            <a:picLocks noGrp="1" noChangeAspect="1" noChangeArrowheads="1"/>
          </p:cNvPicPr>
          <p:nvPr>
            <p:ph idx="1"/>
          </p:nvPr>
        </p:nvPicPr>
        <p:blipFill>
          <a:blip r:embed="rId4" cstate="print"/>
          <a:srcRect/>
          <a:stretch>
            <a:fillRect/>
          </a:stretch>
        </p:blipFill>
        <p:spPr bwMode="auto">
          <a:xfrm>
            <a:off x="609600" y="1600201"/>
            <a:ext cx="8077200" cy="4571999"/>
          </a:xfrm>
          <a:prstGeom prst="rect">
            <a:avLst/>
          </a:prstGeom>
          <a:noFill/>
          <a:ln w="9525">
            <a:noFill/>
            <a:miter lim="800000"/>
            <a:headEnd/>
            <a:tailEnd/>
          </a:ln>
        </p:spPr>
      </p:pic>
      <p:sp>
        <p:nvSpPr>
          <p:cNvPr id="15" name="TextBox 14"/>
          <p:cNvSpPr txBox="1"/>
          <p:nvPr/>
        </p:nvSpPr>
        <p:spPr>
          <a:xfrm>
            <a:off x="2971800" y="3657600"/>
            <a:ext cx="3390672" cy="369332"/>
          </a:xfrm>
          <a:prstGeom prst="rect">
            <a:avLst/>
          </a:prstGeom>
          <a:solidFill>
            <a:schemeClr val="accent5">
              <a:lumMod val="75000"/>
            </a:schemeClr>
          </a:solidFill>
        </p:spPr>
        <p:txBody>
          <a:bodyPr wrap="none" rtlCol="0">
            <a:spAutoFit/>
          </a:bodyPr>
          <a:lstStyle/>
          <a:p>
            <a:r>
              <a:rPr lang="en-US" b="1" dirty="0"/>
              <a:t>Property tax credit/deduction</a:t>
            </a:r>
          </a:p>
        </p:txBody>
      </p:sp>
      <p:sp>
        <p:nvSpPr>
          <p:cNvPr id="17" name="TextBox 16"/>
          <p:cNvSpPr txBox="1"/>
          <p:nvPr/>
        </p:nvSpPr>
        <p:spPr>
          <a:xfrm>
            <a:off x="2133600" y="4267200"/>
            <a:ext cx="4211409" cy="369332"/>
          </a:xfrm>
          <a:prstGeom prst="rect">
            <a:avLst/>
          </a:prstGeom>
          <a:solidFill>
            <a:schemeClr val="accent5">
              <a:lumMod val="75000"/>
            </a:schemeClr>
          </a:solidFill>
        </p:spPr>
        <p:txBody>
          <a:bodyPr wrap="none" rtlCol="0">
            <a:spAutoFit/>
          </a:bodyPr>
          <a:lstStyle/>
          <a:p>
            <a:r>
              <a:rPr lang="en-US" b="1" dirty="0"/>
              <a:t>Credit for taxes paid to another state</a:t>
            </a:r>
          </a:p>
        </p:txBody>
      </p:sp>
      <p:sp>
        <p:nvSpPr>
          <p:cNvPr id="18" name="Oval 7"/>
          <p:cNvSpPr>
            <a:spLocks noChangeArrowheads="1"/>
          </p:cNvSpPr>
          <p:nvPr/>
        </p:nvSpPr>
        <p:spPr bwMode="auto">
          <a:xfrm>
            <a:off x="7315200" y="42672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0" name="Oval 7"/>
          <p:cNvSpPr>
            <a:spLocks noChangeArrowheads="1"/>
          </p:cNvSpPr>
          <p:nvPr/>
        </p:nvSpPr>
        <p:spPr bwMode="auto">
          <a:xfrm>
            <a:off x="7315200" y="3657600"/>
            <a:ext cx="914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21" name="Straight Arrow Connector 20"/>
          <p:cNvCxnSpPr>
            <a:stCxn id="15" idx="3"/>
            <a:endCxn id="20" idx="2"/>
          </p:cNvCxnSpPr>
          <p:nvPr/>
        </p:nvCxnSpPr>
        <p:spPr bwMode="auto">
          <a:xfrm>
            <a:off x="6362472" y="3842266"/>
            <a:ext cx="952728" cy="439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stCxn id="17" idx="3"/>
            <a:endCxn id="18" idx="2"/>
          </p:cNvCxnSpPr>
          <p:nvPr/>
        </p:nvCxnSpPr>
        <p:spPr bwMode="auto">
          <a:xfrm>
            <a:off x="6345009" y="4451866"/>
            <a:ext cx="970191" cy="4393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07990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6415" t="9729" r="9434"/>
          <a:stretch>
            <a:fillRect/>
          </a:stretch>
        </p:blipFill>
        <p:spPr bwMode="auto">
          <a:xfrm>
            <a:off x="609600" y="1524000"/>
            <a:ext cx="7848600" cy="4709004"/>
          </a:xfrm>
          <a:prstGeom prst="rect">
            <a:avLst/>
          </a:prstGeom>
          <a:noFill/>
          <a:ln w="9525">
            <a:noFill/>
            <a:miter lim="800000"/>
            <a:headEnd/>
            <a:tailEnd/>
          </a:ln>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Property Tax Credit/Deduction </a:t>
            </a:r>
            <a:br>
              <a:rPr lang="en-US" dirty="0"/>
            </a:br>
            <a:r>
              <a:rPr lang="en-US" sz="1400" dirty="0"/>
              <a:t> </a:t>
            </a:r>
            <a:r>
              <a:rPr lang="en-US" altLang="en-US" sz="2400" dirty="0">
                <a:solidFill>
                  <a:srgbClr val="0070C0"/>
                </a:solidFill>
              </a:rPr>
              <a:t>State Section \ </a:t>
            </a:r>
            <a:r>
              <a:rPr lang="en-US" sz="2400" dirty="0">
                <a:solidFill>
                  <a:srgbClr val="0070C0"/>
                </a:solidFill>
              </a:rPr>
              <a:t>Edit \ Enter Myself \ NJ State Return \ Credits</a:t>
            </a:r>
            <a:r>
              <a:rPr lang="en-US" sz="2400" dirty="0"/>
              <a:t> </a:t>
            </a:r>
            <a:r>
              <a:rPr lang="en-US" sz="2400" dirty="0">
                <a:solidFill>
                  <a:srgbClr val="3333FF"/>
                </a:solidFill>
              </a:rPr>
              <a:t>\ Property Tax Credit/Deduction </a:t>
            </a:r>
            <a:r>
              <a:rPr lang="en-US" sz="1600" dirty="0"/>
              <a:t>                                                                                                                                                            </a:t>
            </a:r>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25</a:t>
            </a:fld>
            <a:endParaRPr lang="en-US" altLang="en-US"/>
          </a:p>
        </p:txBody>
      </p:sp>
      <p:sp>
        <p:nvSpPr>
          <p:cNvPr id="5" name="Date Placeholder 4"/>
          <p:cNvSpPr>
            <a:spLocks noGrp="1"/>
          </p:cNvSpPr>
          <p:nvPr>
            <p:ph type="dt" sz="half" idx="10"/>
          </p:nvPr>
        </p:nvSpPr>
        <p:spPr/>
        <p:txBody>
          <a:bodyPr/>
          <a:lstStyle/>
          <a:p>
            <a:r>
              <a:rPr lang="en-US"/>
              <a:t>12-12-2016</a:t>
            </a:r>
          </a:p>
        </p:txBody>
      </p:sp>
      <p:sp>
        <p:nvSpPr>
          <p:cNvPr id="6" name="Footer Placeholder 5"/>
          <p:cNvSpPr>
            <a:spLocks noGrp="1"/>
          </p:cNvSpPr>
          <p:nvPr>
            <p:ph type="ftr" sz="quarter" idx="3"/>
          </p:nvPr>
        </p:nvSpPr>
        <p:spPr/>
        <p:txBody>
          <a:bodyPr/>
          <a:lstStyle/>
          <a:p>
            <a:r>
              <a:rPr lang="en-US"/>
              <a:t>NJ TAX TY2015 v1.0</a:t>
            </a:r>
          </a:p>
        </p:txBody>
      </p:sp>
      <p:sp>
        <p:nvSpPr>
          <p:cNvPr id="8" name="TextBox 7"/>
          <p:cNvSpPr txBox="1"/>
          <p:nvPr/>
        </p:nvSpPr>
        <p:spPr>
          <a:xfrm>
            <a:off x="1752600" y="3352800"/>
            <a:ext cx="4147289" cy="369332"/>
          </a:xfrm>
          <a:prstGeom prst="rect">
            <a:avLst/>
          </a:prstGeom>
          <a:solidFill>
            <a:schemeClr val="accent5">
              <a:lumMod val="75000"/>
            </a:schemeClr>
          </a:solidFill>
          <a:ln>
            <a:solidFill>
              <a:srgbClr val="002060"/>
            </a:solidFill>
          </a:ln>
        </p:spPr>
        <p:txBody>
          <a:bodyPr wrap="none" rtlCol="0">
            <a:spAutoFit/>
          </a:bodyPr>
          <a:lstStyle/>
          <a:p>
            <a:r>
              <a:rPr lang="en-US" b="1" dirty="0"/>
              <a:t>Property taxes paid &amp;/or 18% of rent</a:t>
            </a:r>
          </a:p>
        </p:txBody>
      </p:sp>
      <p:sp>
        <p:nvSpPr>
          <p:cNvPr id="9" name="Oval 4"/>
          <p:cNvSpPr>
            <a:spLocks noChangeArrowheads="1"/>
          </p:cNvSpPr>
          <p:nvPr/>
        </p:nvSpPr>
        <p:spPr bwMode="auto">
          <a:xfrm>
            <a:off x="6172200" y="4267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0" name="Straight Arrow Connector 9"/>
          <p:cNvCxnSpPr>
            <a:stCxn id="15" idx="3"/>
            <a:endCxn id="9" idx="2"/>
          </p:cNvCxnSpPr>
          <p:nvPr/>
        </p:nvCxnSpPr>
        <p:spPr bwMode="auto">
          <a:xfrm flipV="1">
            <a:off x="5704726" y="4457700"/>
            <a:ext cx="467474" cy="146566"/>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8" idx="3"/>
            <a:endCxn id="19" idx="2"/>
          </p:cNvCxnSpPr>
          <p:nvPr/>
        </p:nvCxnSpPr>
        <p:spPr bwMode="auto">
          <a:xfrm flipV="1">
            <a:off x="5899889" y="3467100"/>
            <a:ext cx="348511" cy="70366"/>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248400" y="3276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5" name="TextBox 14"/>
          <p:cNvSpPr txBox="1"/>
          <p:nvPr/>
        </p:nvSpPr>
        <p:spPr>
          <a:xfrm>
            <a:off x="3352800" y="4419600"/>
            <a:ext cx="2351926" cy="369332"/>
          </a:xfrm>
          <a:prstGeom prst="rect">
            <a:avLst/>
          </a:prstGeom>
          <a:solidFill>
            <a:schemeClr val="accent5">
              <a:lumMod val="75000"/>
            </a:schemeClr>
          </a:solidFill>
        </p:spPr>
        <p:txBody>
          <a:bodyPr wrap="none" rtlCol="0">
            <a:spAutoFit/>
          </a:bodyPr>
          <a:lstStyle/>
          <a:p>
            <a:r>
              <a:rPr lang="en-US" b="1" dirty="0"/>
              <a:t>Homeowner in 2015</a:t>
            </a:r>
          </a:p>
        </p:txBody>
      </p:sp>
      <p:sp>
        <p:nvSpPr>
          <p:cNvPr id="17" name="TextBox 16"/>
          <p:cNvSpPr txBox="1"/>
          <p:nvPr/>
        </p:nvSpPr>
        <p:spPr>
          <a:xfrm>
            <a:off x="3429000" y="5105400"/>
            <a:ext cx="1877437" cy="369332"/>
          </a:xfrm>
          <a:prstGeom prst="rect">
            <a:avLst/>
          </a:prstGeom>
          <a:solidFill>
            <a:schemeClr val="accent5">
              <a:lumMod val="75000"/>
            </a:schemeClr>
          </a:solidFill>
        </p:spPr>
        <p:txBody>
          <a:bodyPr wrap="none" rtlCol="0">
            <a:spAutoFit/>
          </a:bodyPr>
          <a:lstStyle/>
          <a:p>
            <a:r>
              <a:rPr lang="en-US" b="1" dirty="0"/>
              <a:t>Block &amp; lot info</a:t>
            </a:r>
          </a:p>
        </p:txBody>
      </p:sp>
      <p:sp>
        <p:nvSpPr>
          <p:cNvPr id="18" name="Oval 7"/>
          <p:cNvSpPr>
            <a:spLocks noChangeArrowheads="1"/>
          </p:cNvSpPr>
          <p:nvPr/>
        </p:nvSpPr>
        <p:spPr bwMode="auto">
          <a:xfrm>
            <a:off x="6172200" y="4724400"/>
            <a:ext cx="5334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0" name="Oval 7"/>
          <p:cNvSpPr>
            <a:spLocks noChangeArrowheads="1"/>
          </p:cNvSpPr>
          <p:nvPr/>
        </p:nvSpPr>
        <p:spPr bwMode="auto">
          <a:xfrm>
            <a:off x="6248400" y="2971800"/>
            <a:ext cx="609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21" name="Straight Arrow Connector 20"/>
          <p:cNvCxnSpPr>
            <a:endCxn id="20" idx="2"/>
          </p:cNvCxnSpPr>
          <p:nvPr/>
        </p:nvCxnSpPr>
        <p:spPr bwMode="auto">
          <a:xfrm>
            <a:off x="5943600" y="3004066"/>
            <a:ext cx="304800" cy="1201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endCxn id="18" idx="2"/>
          </p:cNvCxnSpPr>
          <p:nvPr/>
        </p:nvCxnSpPr>
        <p:spPr bwMode="auto">
          <a:xfrm flipV="1">
            <a:off x="5181600" y="5143500"/>
            <a:ext cx="990600" cy="152400"/>
          </a:xfrm>
          <a:prstGeom prst="straightConnector1">
            <a:avLst/>
          </a:prstGeom>
          <a:noFill/>
          <a:ln w="38100" cap="flat" cmpd="sng" algn="ctr">
            <a:solidFill>
              <a:srgbClr val="FF0000"/>
            </a:solidFill>
            <a:prstDash val="solid"/>
            <a:round/>
            <a:headEnd type="none" w="med" len="med"/>
            <a:tailEnd type="triangle"/>
          </a:ln>
          <a:effectLst/>
        </p:spPr>
      </p:cxnSp>
      <p:sp>
        <p:nvSpPr>
          <p:cNvPr id="27" name="TextBox 26"/>
          <p:cNvSpPr txBox="1"/>
          <p:nvPr/>
        </p:nvSpPr>
        <p:spPr>
          <a:xfrm>
            <a:off x="1295400" y="2895600"/>
            <a:ext cx="4698722" cy="369332"/>
          </a:xfrm>
          <a:prstGeom prst="rect">
            <a:avLst/>
          </a:prstGeom>
          <a:solidFill>
            <a:schemeClr val="accent5">
              <a:lumMod val="75000"/>
            </a:schemeClr>
          </a:solidFill>
          <a:ln>
            <a:solidFill>
              <a:srgbClr val="001132"/>
            </a:solidFill>
          </a:ln>
        </p:spPr>
        <p:txBody>
          <a:bodyPr wrap="none" rtlCol="0">
            <a:spAutoFit/>
          </a:bodyPr>
          <a:lstStyle/>
          <a:p>
            <a:r>
              <a:rPr lang="en-US" b="1" dirty="0"/>
              <a:t>Meet property tax eligibility requirements</a:t>
            </a:r>
          </a:p>
        </p:txBody>
      </p:sp>
    </p:spTree>
    <p:extLst>
      <p:ext uri="{BB962C8B-B14F-4D97-AF65-F5344CB8AC3E}">
        <p14:creationId xmlns:p14="http://schemas.microsoft.com/office/powerpoint/2010/main" val="298377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524000"/>
            <a:ext cx="8077200" cy="4800600"/>
          </a:xfrm>
        </p:spPr>
        <p:txBody>
          <a:bodyPr>
            <a:normAutofit lnSpcReduction="10000"/>
          </a:bodyPr>
          <a:lstStyle/>
          <a:p>
            <a:r>
              <a:rPr lang="en-US" altLang="en-US" sz="3000" dirty="0"/>
              <a:t> From NJ1040 Instructions:</a:t>
            </a:r>
          </a:p>
          <a:p>
            <a:pPr lvl="1"/>
            <a:r>
              <a:rPr lang="en-US" altLang="en-US" sz="2600" dirty="0"/>
              <a:t> “When you purchase taxable items or services to be used in New Jersey but do not pay sales tax, you owe use tax. This commonly occurs when purchases are made on the Internet, by phone or mail order, or outside the State from sellers who do not collect New Jersey sales tax. The New Jersey use tax rate is the same as the sales tax rate: 7%. If you paid sales tax to another state at a rate less than 7% on a purchase that would have been taxed in New Jersey, you owe use tax based on the difference between the two rates. …”</a:t>
            </a:r>
          </a:p>
        </p:txBody>
      </p:sp>
      <p:sp>
        <p:nvSpPr>
          <p:cNvPr id="6" name="TextBox 5" descr="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200011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625867"/>
            <a:ext cx="8077200" cy="4800600"/>
          </a:xfrm>
        </p:spPr>
        <p:txBody>
          <a:bodyPr>
            <a:normAutofit fontScale="85000" lnSpcReduction="20000"/>
          </a:bodyPr>
          <a:lstStyle/>
          <a:p>
            <a:r>
              <a:rPr lang="en-US" altLang="en-US" sz="3000" dirty="0"/>
              <a:t> For total of items/services costing &lt; $1,000 each</a:t>
            </a:r>
          </a:p>
          <a:p>
            <a:pPr lvl="1"/>
            <a:r>
              <a:rPr lang="en-US" altLang="en-US" sz="2700" dirty="0"/>
              <a:t> With receipts, can use 7% of purchase amount(s) (minus any sales tax paid) </a:t>
            </a:r>
            <a:r>
              <a:rPr lang="en-US" altLang="en-US" sz="2700" b="1" dirty="0"/>
              <a:t>OR</a:t>
            </a:r>
          </a:p>
          <a:p>
            <a:pPr lvl="1"/>
            <a:r>
              <a:rPr lang="en-US" altLang="en-US" sz="2700" dirty="0"/>
              <a:t> Can use Estimated Use Tax Worksheet to estimate Use Tax due based on income</a:t>
            </a:r>
          </a:p>
          <a:p>
            <a:r>
              <a:rPr lang="en-US" altLang="en-US" sz="3000" dirty="0"/>
              <a:t> For each item/service costing $1,000 or more</a:t>
            </a:r>
          </a:p>
          <a:p>
            <a:pPr lvl="1"/>
            <a:r>
              <a:rPr lang="en-US" altLang="en-US" sz="2700" dirty="0"/>
              <a:t> Must calculate exact Use Tax due</a:t>
            </a:r>
          </a:p>
          <a:p>
            <a:pPr lvl="1"/>
            <a:r>
              <a:rPr lang="en-US" altLang="en-US" sz="2700" dirty="0"/>
              <a:t> Use Tax due for these items is in addition to total for items/services costing &lt; $1,000 each</a:t>
            </a:r>
          </a:p>
          <a:p>
            <a:r>
              <a:rPr lang="en-US" altLang="en-US" sz="3200" dirty="0"/>
              <a:t> If sales tax &lt; 7% was paid, must pay difference</a:t>
            </a:r>
          </a:p>
          <a:p>
            <a:r>
              <a:rPr lang="en-US" altLang="en-US" sz="3000" dirty="0"/>
              <a:t> See Worksheet G in NJ 1040 Instructions for more detail</a:t>
            </a:r>
          </a:p>
          <a:p>
            <a:r>
              <a:rPr lang="en-US" altLang="en-US" dirty="0"/>
              <a:t> Enter in State section \ Edit \ Enter Myself \ Tax </a:t>
            </a:r>
            <a:endParaRPr lang="en-US" altLang="en-US" sz="3000" dirty="0"/>
          </a:p>
        </p:txBody>
      </p:sp>
      <p:sp>
        <p:nvSpPr>
          <p:cNvPr id="6" name="TextBox 5" descr="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7" name="TextBox 6" descr="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8"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305646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609600" y="1653436"/>
            <a:ext cx="7670104" cy="4359057"/>
          </a:xfrm>
          <a:prstGeom prst="rect">
            <a:avLst/>
          </a:prstGeom>
          <a:noFill/>
          <a:ln w="9525">
            <a:noFill/>
            <a:miter lim="800000"/>
            <a:headEnd/>
            <a:tailEnd/>
          </a:ln>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Use Tax Due on Out-of-State Purchases</a:t>
            </a:r>
            <a:br>
              <a:rPr lang="en-US" altLang="en-US" sz="3600" dirty="0"/>
            </a:br>
            <a:r>
              <a:rPr lang="en-US" altLang="en-US" sz="2200" dirty="0">
                <a:solidFill>
                  <a:srgbClr val="0070C0"/>
                </a:solidFill>
              </a:rPr>
              <a:t>State section \ Edit \ Enter Myself \ Tax </a:t>
            </a:r>
          </a:p>
        </p:txBody>
      </p:sp>
      <p:pic>
        <p:nvPicPr>
          <p:cNvPr id="8"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28</a:t>
            </a:fld>
            <a:endParaRPr lang="en-US"/>
          </a:p>
        </p:txBody>
      </p:sp>
      <p:pic>
        <p:nvPicPr>
          <p:cNvPr id="10" name="Picture 9" descr="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901874" y="5035462"/>
            <a:ext cx="4867551" cy="646331"/>
          </a:xfrm>
          <a:prstGeom prst="rect">
            <a:avLst/>
          </a:prstGeom>
          <a:solidFill>
            <a:schemeClr val="accent5">
              <a:lumMod val="75000"/>
            </a:schemeClr>
          </a:solidFill>
          <a:ln>
            <a:solidFill>
              <a:srgbClr val="002060"/>
            </a:solidFill>
          </a:ln>
        </p:spPr>
        <p:txBody>
          <a:bodyPr wrap="none" rtlCol="0">
            <a:spAutoFit/>
          </a:bodyPr>
          <a:lstStyle/>
          <a:p>
            <a:r>
              <a:rPr lang="en-US" b="1" dirty="0"/>
              <a:t>Use tax based on Estimated Use Tax </a:t>
            </a:r>
            <a:r>
              <a:rPr lang="en-US" b="1" dirty="0" err="1"/>
              <a:t>Wkt</a:t>
            </a:r>
            <a:r>
              <a:rPr lang="en-US" b="1" dirty="0"/>
              <a:t> +</a:t>
            </a:r>
          </a:p>
          <a:p>
            <a:r>
              <a:rPr lang="en-US" b="1" dirty="0"/>
              <a:t>actual sales tax on items &gt; $1000 </a:t>
            </a:r>
          </a:p>
        </p:txBody>
      </p:sp>
      <p:sp>
        <p:nvSpPr>
          <p:cNvPr id="14" name="Oval 4"/>
          <p:cNvSpPr>
            <a:spLocks noChangeArrowheads="1"/>
          </p:cNvSpPr>
          <p:nvPr/>
        </p:nvSpPr>
        <p:spPr bwMode="auto">
          <a:xfrm>
            <a:off x="6112701" y="4659682"/>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flipV="1">
            <a:off x="5724395" y="4835047"/>
            <a:ext cx="388306" cy="175365"/>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533400" y="3505200"/>
            <a:ext cx="8192021" cy="369332"/>
          </a:xfrm>
          <a:prstGeom prst="rect">
            <a:avLst/>
          </a:prstGeom>
          <a:solidFill>
            <a:schemeClr val="accent5">
              <a:lumMod val="75000"/>
            </a:schemeClr>
          </a:solidFill>
          <a:ln>
            <a:solidFill>
              <a:srgbClr val="002060"/>
            </a:solidFill>
          </a:ln>
        </p:spPr>
        <p:txBody>
          <a:bodyPr wrap="square" rtlCol="0">
            <a:spAutoFit/>
          </a:bodyPr>
          <a:lstStyle/>
          <a:p>
            <a:r>
              <a:rPr lang="en-US" b="1" dirty="0"/>
              <a:t>Click to use Estimated Use Tax </a:t>
            </a:r>
            <a:r>
              <a:rPr lang="en-US" b="1" dirty="0" err="1"/>
              <a:t>Wkt</a:t>
            </a:r>
            <a:r>
              <a:rPr lang="en-US" b="1" dirty="0"/>
              <a:t> to estimate Use Tax based on income</a:t>
            </a:r>
          </a:p>
        </p:txBody>
      </p:sp>
      <p:sp>
        <p:nvSpPr>
          <p:cNvPr id="19" name="Oval 4"/>
          <p:cNvSpPr>
            <a:spLocks noChangeArrowheads="1"/>
          </p:cNvSpPr>
          <p:nvPr/>
        </p:nvSpPr>
        <p:spPr bwMode="auto">
          <a:xfrm>
            <a:off x="681219" y="3998046"/>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6" name="TextBox 15"/>
          <p:cNvSpPr txBox="1"/>
          <p:nvPr/>
        </p:nvSpPr>
        <p:spPr>
          <a:xfrm>
            <a:off x="0" y="6277969"/>
            <a:ext cx="9254063" cy="369332"/>
          </a:xfrm>
          <a:prstGeom prst="rect">
            <a:avLst/>
          </a:prstGeom>
          <a:noFill/>
        </p:spPr>
        <p:txBody>
          <a:bodyPr wrap="square" rtlCol="0">
            <a:spAutoFit/>
          </a:bodyPr>
          <a:lstStyle/>
          <a:p>
            <a:r>
              <a:rPr lang="en-US" dirty="0">
                <a:solidFill>
                  <a:srgbClr val="FF0000"/>
                </a:solidFill>
              </a:rPr>
              <a:t>Estimated Use Tax Worksheet does not work in Practice Lab.  Awaiting 2016 TaxSlayer</a:t>
            </a:r>
          </a:p>
        </p:txBody>
      </p:sp>
    </p:spTree>
    <p:extLst>
      <p:ext uri="{BB962C8B-B14F-4D97-AF65-F5344CB8AC3E}">
        <p14:creationId xmlns:p14="http://schemas.microsoft.com/office/powerpoint/2010/main" val="10317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663880" y="1640910"/>
            <a:ext cx="7703506" cy="4033380"/>
          </a:xfrm>
          <a:prstGeom prst="rect">
            <a:avLst/>
          </a:prstGeom>
          <a:noFill/>
          <a:ln w="9525">
            <a:noFill/>
            <a:miter lim="800000"/>
            <a:headEnd/>
            <a:tailEnd/>
          </a:ln>
        </p:spPr>
      </p:pic>
      <p:sp>
        <p:nvSpPr>
          <p:cNvPr id="335875" name="Title 1"/>
          <p:cNvSpPr>
            <a:spLocks noGrp="1"/>
          </p:cNvSpPr>
          <p:nvPr>
            <p:ph type="title"/>
          </p:nvPr>
        </p:nvSpPr>
        <p:spPr/>
        <p:txBody>
          <a:bodyPr>
            <a:normAutofit/>
          </a:bodyPr>
          <a:lstStyle/>
          <a:p>
            <a:r>
              <a:rPr lang="en-US" altLang="en-US" sz="3200" dirty="0"/>
              <a:t>Use Tax Due on Out-of-State Purchases –</a:t>
            </a:r>
            <a:br>
              <a:rPr lang="en-US" altLang="en-US" sz="3200" dirty="0"/>
            </a:br>
            <a:r>
              <a:rPr lang="en-US" altLang="en-US" sz="3200" dirty="0"/>
              <a:t>NJ 1040 Line 45</a:t>
            </a:r>
          </a:p>
        </p:txBody>
      </p:sp>
      <p:sp>
        <p:nvSpPr>
          <p:cNvPr id="9" name="Oval 4"/>
          <p:cNvSpPr>
            <a:spLocks noChangeArrowheads="1"/>
          </p:cNvSpPr>
          <p:nvPr/>
        </p:nvSpPr>
        <p:spPr bwMode="auto">
          <a:xfrm>
            <a:off x="7700375" y="527137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
        <p:nvSpPr>
          <p:cNvPr id="11" name="TextBox 10"/>
          <p:cNvSpPr txBox="1"/>
          <p:nvPr/>
        </p:nvSpPr>
        <p:spPr>
          <a:xfrm>
            <a:off x="4988490" y="4866362"/>
            <a:ext cx="1479892"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Use tax due</a:t>
            </a:r>
          </a:p>
        </p:txBody>
      </p:sp>
      <p:pic>
        <p:nvPicPr>
          <p:cNvPr id="13"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1" idx="3"/>
            <a:endCxn id="9" idx="2"/>
          </p:cNvCxnSpPr>
          <p:nvPr/>
        </p:nvCxnSpPr>
        <p:spPr bwMode="auto">
          <a:xfrm>
            <a:off x="6468382" y="5051028"/>
            <a:ext cx="1231993" cy="410842"/>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pic>
        <p:nvPicPr>
          <p:cNvPr id="14" name="Picture 13" descr="NJ TaxSlayer"/>
          <p:cNvPicPr>
            <a:picLocks noChangeAspect="1"/>
          </p:cNvPicPr>
          <p:nvPr/>
        </p:nvPicPr>
        <p:blipFill>
          <a:blip r:embed="rId5" cstate="print"/>
          <a:stretch>
            <a:fillRect/>
          </a:stretch>
        </p:blipFill>
        <p:spPr>
          <a:xfrm>
            <a:off x="0" y="950785"/>
            <a:ext cx="612648" cy="163373"/>
          </a:xfrm>
          <a:prstGeom prst="rect">
            <a:avLst/>
          </a:prstGeom>
        </p:spPr>
      </p:pic>
    </p:spTree>
    <p:extLst>
      <p:ext uri="{BB962C8B-B14F-4D97-AF65-F5344CB8AC3E}">
        <p14:creationId xmlns:p14="http://schemas.microsoft.com/office/powerpoint/2010/main" val="317811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Entries in the </a:t>
            </a:r>
            <a:r>
              <a:rPr lang="en-US" dirty="0" err="1"/>
              <a:t>TaxSlayer</a:t>
            </a:r>
            <a:r>
              <a:rPr lang="en-US" dirty="0"/>
              <a:t> State Section</a:t>
            </a:r>
          </a:p>
        </p:txBody>
      </p:sp>
      <p:sp>
        <p:nvSpPr>
          <p:cNvPr id="3" name="Content Placeholder 2"/>
          <p:cNvSpPr>
            <a:spLocks noGrp="1"/>
          </p:cNvSpPr>
          <p:nvPr>
            <p:ph idx="1"/>
          </p:nvPr>
        </p:nvSpPr>
        <p:spPr>
          <a:xfrm>
            <a:off x="685800" y="1600200"/>
            <a:ext cx="8001000" cy="4724400"/>
          </a:xfrm>
        </p:spPr>
        <p:txBody>
          <a:bodyPr>
            <a:normAutofit fontScale="85000" lnSpcReduction="20000"/>
          </a:bodyPr>
          <a:lstStyle/>
          <a:p>
            <a:r>
              <a:rPr lang="en-US" dirty="0"/>
              <a:t> In certain cases, you should have noted specific information on NJ Checklist as you were entering data in Federal section so that you would not forget to enter necessary adjustments now that you are up to State section </a:t>
            </a:r>
          </a:p>
          <a:p>
            <a:pPr lvl="1"/>
            <a:r>
              <a:rPr lang="en-US" dirty="0"/>
              <a:t> e.g. – property taxes, military pension</a:t>
            </a:r>
          </a:p>
          <a:p>
            <a:r>
              <a:rPr lang="en-US" dirty="0"/>
              <a:t>There are a few situations which are unique to NJ so they will also require entry in the </a:t>
            </a:r>
            <a:r>
              <a:rPr lang="en-US" dirty="0" err="1"/>
              <a:t>TaxSlayer</a:t>
            </a:r>
            <a:r>
              <a:rPr lang="en-US" dirty="0"/>
              <a:t> State section </a:t>
            </a:r>
          </a:p>
          <a:p>
            <a:pPr lvl="1"/>
            <a:r>
              <a:rPr lang="en-US" dirty="0"/>
              <a:t> Use tax due on out-of-state purchases</a:t>
            </a:r>
          </a:p>
          <a:p>
            <a:pPr lvl="1"/>
            <a:r>
              <a:rPr lang="en-US" dirty="0"/>
              <a:t> Rent</a:t>
            </a:r>
          </a:p>
          <a:p>
            <a:pPr lvl="1"/>
            <a:r>
              <a:rPr lang="en-US" dirty="0"/>
              <a:t> NJ refund to apply to next year return</a:t>
            </a:r>
          </a:p>
          <a:p>
            <a:pPr lvl="1"/>
            <a:r>
              <a:rPr lang="en-US" dirty="0"/>
              <a:t> NJ estimated payment vouchers</a:t>
            </a:r>
          </a:p>
          <a:p>
            <a:pPr lvl="2">
              <a:buNone/>
            </a:pPr>
            <a:endParaRPr lang="en-US" dirty="0"/>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41298083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609600" y="1600200"/>
            <a:ext cx="7924800" cy="4495800"/>
          </a:xfrm>
          <a:prstGeom prst="rect">
            <a:avLst/>
          </a:prstGeom>
          <a:noFill/>
          <a:ln w="9525">
            <a:noFill/>
            <a:miter lim="800000"/>
            <a:headEnd/>
            <a:tailEnd/>
          </a:ln>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Payments </a:t>
            </a:r>
            <a:br>
              <a:rPr lang="en-US" altLang="en-US" sz="3000" dirty="0"/>
            </a:br>
            <a:r>
              <a:rPr lang="en-US" altLang="en-US" sz="3000" dirty="0"/>
              <a:t>Amount of NJ Refund to Apply to Next Year Return</a:t>
            </a:r>
            <a:br>
              <a:rPr lang="en-US" altLang="en-US" sz="3600" dirty="0"/>
            </a:br>
            <a:r>
              <a:rPr lang="en-US" altLang="en-US" sz="2200" dirty="0">
                <a:solidFill>
                  <a:srgbClr val="0070C0"/>
                </a:solidFill>
              </a:rPr>
              <a:t>State section \ Edit \ Enter Myself \ Payments </a:t>
            </a:r>
          </a:p>
        </p:txBody>
      </p:sp>
      <p:pic>
        <p:nvPicPr>
          <p:cNvPr id="8"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30</a:t>
            </a:fld>
            <a:endParaRPr lang="en-US"/>
          </a:p>
        </p:txBody>
      </p:sp>
      <p:pic>
        <p:nvPicPr>
          <p:cNvPr id="10" name="Picture 9" descr="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609600" y="4495800"/>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4876800"/>
            <a:ext cx="304800" cy="99165"/>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533400" y="3200400"/>
            <a:ext cx="8192021" cy="369332"/>
          </a:xfrm>
          <a:prstGeom prst="rect">
            <a:avLst/>
          </a:prstGeom>
          <a:noFill/>
          <a:ln>
            <a:noFill/>
          </a:ln>
        </p:spPr>
        <p:txBody>
          <a:bodyPr wrap="square" rtlCol="0">
            <a:spAutoFit/>
          </a:bodyPr>
          <a:lstStyle/>
          <a:p>
            <a:endParaRPr lang="en-US" b="1" dirty="0"/>
          </a:p>
        </p:txBody>
      </p:sp>
    </p:spTree>
    <p:extLst>
      <p:ext uri="{BB962C8B-B14F-4D97-AF65-F5344CB8AC3E}">
        <p14:creationId xmlns:p14="http://schemas.microsoft.com/office/powerpoint/2010/main" val="18165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31</a:t>
            </a:fld>
            <a:endParaRPr lang="en-US"/>
          </a:p>
        </p:txBody>
      </p:sp>
      <p:pic>
        <p:nvPicPr>
          <p:cNvPr id="10" name="Picture 9" descr="NJ TaxSlayer"/>
          <p:cNvPicPr>
            <a:picLocks noChangeAspect="1"/>
          </p:cNvPicPr>
          <p:nvPr/>
        </p:nvPicPr>
        <p:blipFill>
          <a:blip r:embed="rId4" cstate="print"/>
          <a:stretch>
            <a:fillRect/>
          </a:stretch>
        </p:blipFill>
        <p:spPr>
          <a:xfrm>
            <a:off x="0" y="950785"/>
            <a:ext cx="612648" cy="163373"/>
          </a:xfrm>
          <a:prstGeom prst="rect">
            <a:avLst/>
          </a:prstGeom>
        </p:spPr>
      </p:pic>
      <p:sp>
        <p:nvSpPr>
          <p:cNvPr id="13" name="TextBox 12"/>
          <p:cNvSpPr txBox="1"/>
          <p:nvPr/>
        </p:nvSpPr>
        <p:spPr>
          <a:xfrm>
            <a:off x="609600" y="4495800"/>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4876800"/>
            <a:ext cx="304800" cy="99165"/>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533400" y="3200400"/>
            <a:ext cx="8192021" cy="369332"/>
          </a:xfrm>
          <a:prstGeom prst="rect">
            <a:avLst/>
          </a:prstGeom>
          <a:noFill/>
          <a:ln>
            <a:noFill/>
          </a:ln>
        </p:spPr>
        <p:txBody>
          <a:bodyPr wrap="square" rtlCol="0">
            <a:spAutoFit/>
          </a:bodyPr>
          <a:lstStyle/>
          <a:p>
            <a:endParaRPr lang="en-US" b="1" dirty="0"/>
          </a:p>
        </p:txBody>
      </p:sp>
      <p:pic>
        <p:nvPicPr>
          <p:cNvPr id="2050" name="Picture 2"/>
          <p:cNvPicPr>
            <a:picLocks noGrp="1" noChangeAspect="1" noChangeArrowheads="1"/>
          </p:cNvPicPr>
          <p:nvPr>
            <p:ph idx="1"/>
          </p:nvPr>
        </p:nvPicPr>
        <p:blipFill>
          <a:blip r:embed="rId5" cstate="print"/>
          <a:srcRect/>
          <a:stretch>
            <a:fillRect/>
          </a:stretch>
        </p:blipFill>
        <p:spPr bwMode="auto">
          <a:xfrm>
            <a:off x="609600" y="1600200"/>
            <a:ext cx="7848600" cy="4648200"/>
          </a:xfrm>
          <a:prstGeom prst="rect">
            <a:avLst/>
          </a:prstGeom>
          <a:noFill/>
          <a:ln w="9525">
            <a:noFill/>
            <a:miter lim="800000"/>
            <a:headEnd/>
            <a:tailEnd/>
          </a:ln>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Miscellaneous Forms Menu</a:t>
            </a:r>
            <a:br>
              <a:rPr lang="en-US" altLang="en-US" sz="3000" dirty="0"/>
            </a:br>
            <a:r>
              <a:rPr lang="en-US" altLang="en-US" sz="2200" dirty="0">
                <a:solidFill>
                  <a:srgbClr val="3333FF"/>
                </a:solidFill>
              </a:rPr>
              <a:t>S</a:t>
            </a:r>
            <a:r>
              <a:rPr lang="en-US" altLang="en-US" sz="2200" dirty="0">
                <a:solidFill>
                  <a:srgbClr val="0070C0"/>
                </a:solidFill>
              </a:rPr>
              <a:t>tate section \ Edit \ Enter Myself \ Payments </a:t>
            </a:r>
          </a:p>
        </p:txBody>
      </p:sp>
      <p:sp>
        <p:nvSpPr>
          <p:cNvPr id="17" name="TextBox 16"/>
          <p:cNvSpPr txBox="1"/>
          <p:nvPr/>
        </p:nvSpPr>
        <p:spPr>
          <a:xfrm>
            <a:off x="3810000" y="3810000"/>
            <a:ext cx="3412024" cy="369332"/>
          </a:xfrm>
          <a:prstGeom prst="rect">
            <a:avLst/>
          </a:prstGeom>
          <a:solidFill>
            <a:schemeClr val="accent5">
              <a:lumMod val="75000"/>
            </a:schemeClr>
          </a:solidFill>
          <a:ln>
            <a:solidFill>
              <a:srgbClr val="001132"/>
            </a:solidFill>
          </a:ln>
        </p:spPr>
        <p:txBody>
          <a:bodyPr wrap="none" rtlCol="0">
            <a:spAutoFit/>
          </a:bodyPr>
          <a:lstStyle/>
          <a:p>
            <a:r>
              <a:rPr lang="en-US" b="1" dirty="0"/>
              <a:t>Estimated Payment Vouchers</a:t>
            </a:r>
          </a:p>
        </p:txBody>
      </p:sp>
    </p:spTree>
    <p:extLst>
      <p:ext uri="{BB962C8B-B14F-4D97-AF65-F5344CB8AC3E}">
        <p14:creationId xmlns:p14="http://schemas.microsoft.com/office/powerpoint/2010/main" val="39365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b="22581"/>
          <a:stretch>
            <a:fillRect/>
          </a:stretch>
        </p:blipFill>
        <p:spPr bwMode="auto">
          <a:xfrm>
            <a:off x="609600" y="1600200"/>
            <a:ext cx="7924800" cy="4191000"/>
          </a:xfrm>
          <a:prstGeom prst="rect">
            <a:avLst/>
          </a:prstGeom>
          <a:noFill/>
          <a:ln w="9525">
            <a:noFill/>
            <a:miter lim="800000"/>
            <a:headEnd/>
            <a:tailEnd/>
          </a:ln>
        </p:spPr>
      </p:pic>
      <p:pic>
        <p:nvPicPr>
          <p:cNvPr id="8"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32</a:t>
            </a:fld>
            <a:endParaRPr lang="en-US"/>
          </a:p>
        </p:txBody>
      </p:sp>
      <p:pic>
        <p:nvPicPr>
          <p:cNvPr id="10" name="Picture 9" descr="NJ TaxSlayer"/>
          <p:cNvPicPr>
            <a:picLocks noChangeAspect="1"/>
          </p:cNvPicPr>
          <p:nvPr/>
        </p:nvPicPr>
        <p:blipFill>
          <a:blip r:embed="rId5" cstate="print"/>
          <a:stretch>
            <a:fillRect/>
          </a:stretch>
        </p:blipFill>
        <p:spPr>
          <a:xfrm>
            <a:off x="0" y="950785"/>
            <a:ext cx="612648" cy="163373"/>
          </a:xfrm>
          <a:prstGeom prst="rect">
            <a:avLst/>
          </a:prstGeom>
        </p:spPr>
      </p:pic>
      <p:sp>
        <p:nvSpPr>
          <p:cNvPr id="14" name="Oval 4"/>
          <p:cNvSpPr>
            <a:spLocks noChangeArrowheads="1"/>
          </p:cNvSpPr>
          <p:nvPr/>
        </p:nvSpPr>
        <p:spPr bwMode="auto">
          <a:xfrm>
            <a:off x="6248400" y="53340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5029200"/>
            <a:ext cx="381000" cy="495300"/>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4343400" y="3124200"/>
            <a:ext cx="1600199" cy="369332"/>
          </a:xfrm>
          <a:prstGeom prst="rect">
            <a:avLst/>
          </a:prstGeom>
          <a:solidFill>
            <a:schemeClr val="accent5">
              <a:lumMod val="75000"/>
            </a:schemeClr>
          </a:solidFill>
          <a:ln>
            <a:solidFill>
              <a:srgbClr val="001132"/>
            </a:solidFill>
          </a:ln>
        </p:spPr>
        <p:txBody>
          <a:bodyPr wrap="square" rtlCol="0">
            <a:spAutoFit/>
          </a:bodyPr>
          <a:lstStyle/>
          <a:p>
            <a:r>
              <a:rPr lang="en-US" b="1" dirty="0"/>
              <a:t>Select YES</a:t>
            </a:r>
          </a:p>
        </p:txBody>
      </p:sp>
      <p:sp>
        <p:nvSpPr>
          <p:cNvPr id="331778" name="Title 1"/>
          <p:cNvSpPr>
            <a:spLocks noGrp="1"/>
          </p:cNvSpPr>
          <p:nvPr>
            <p:ph type="title"/>
          </p:nvPr>
        </p:nvSpPr>
        <p:spPr>
          <a:xfrm>
            <a:off x="597073" y="302865"/>
            <a:ext cx="8546927" cy="1143000"/>
          </a:xfrm>
        </p:spPr>
        <p:txBody>
          <a:bodyPr>
            <a:noAutofit/>
          </a:bodyPr>
          <a:lstStyle/>
          <a:p>
            <a:r>
              <a:rPr lang="en-US" altLang="en-US" sz="3000" dirty="0"/>
              <a:t>TS – Estimated Payment Vouchers, Form NJ 1040-ES</a:t>
            </a:r>
            <a:br>
              <a:rPr lang="en-US" altLang="en-US" sz="3000" dirty="0"/>
            </a:br>
            <a:r>
              <a:rPr lang="en-US" altLang="en-US" sz="2200" dirty="0">
                <a:solidFill>
                  <a:srgbClr val="3333FF"/>
                </a:solidFill>
              </a:rPr>
              <a:t>S</a:t>
            </a:r>
            <a:r>
              <a:rPr lang="en-US" altLang="en-US" sz="2200" dirty="0">
                <a:solidFill>
                  <a:srgbClr val="0070C0"/>
                </a:solidFill>
              </a:rPr>
              <a:t>tate section \ Edit \ Enter Myself \ Miscellaneous Forms </a:t>
            </a:r>
          </a:p>
        </p:txBody>
      </p:sp>
      <p:sp>
        <p:nvSpPr>
          <p:cNvPr id="17" name="TextBox 16"/>
          <p:cNvSpPr txBox="1"/>
          <p:nvPr/>
        </p:nvSpPr>
        <p:spPr>
          <a:xfrm>
            <a:off x="1600200" y="4648200"/>
            <a:ext cx="4301177" cy="369332"/>
          </a:xfrm>
          <a:prstGeom prst="rect">
            <a:avLst/>
          </a:prstGeom>
          <a:solidFill>
            <a:schemeClr val="accent5">
              <a:lumMod val="75000"/>
            </a:schemeClr>
          </a:solidFill>
          <a:ln>
            <a:solidFill>
              <a:srgbClr val="001132"/>
            </a:solidFill>
          </a:ln>
        </p:spPr>
        <p:txBody>
          <a:bodyPr wrap="none" rtlCol="0">
            <a:spAutoFit/>
          </a:bodyPr>
          <a:lstStyle/>
          <a:p>
            <a:r>
              <a:rPr lang="en-US" b="1" dirty="0"/>
              <a:t>Amounts for each estimated payment</a:t>
            </a:r>
          </a:p>
        </p:txBody>
      </p:sp>
      <p:sp>
        <p:nvSpPr>
          <p:cNvPr id="20" name="Oval 4"/>
          <p:cNvSpPr>
            <a:spLocks noChangeArrowheads="1"/>
          </p:cNvSpPr>
          <p:nvPr/>
        </p:nvSpPr>
        <p:spPr bwMode="auto">
          <a:xfrm>
            <a:off x="6248400" y="38862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1" name="Oval 4"/>
          <p:cNvSpPr>
            <a:spLocks noChangeArrowheads="1"/>
          </p:cNvSpPr>
          <p:nvPr/>
        </p:nvSpPr>
        <p:spPr bwMode="auto">
          <a:xfrm>
            <a:off x="6248400" y="43434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2" name="Oval 4"/>
          <p:cNvSpPr>
            <a:spLocks noChangeArrowheads="1"/>
          </p:cNvSpPr>
          <p:nvPr/>
        </p:nvSpPr>
        <p:spPr bwMode="auto">
          <a:xfrm>
            <a:off x="6248400" y="34290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4" name="Straight Arrow Connector 23"/>
          <p:cNvCxnSpPr>
            <a:stCxn id="17" idx="3"/>
          </p:cNvCxnSpPr>
          <p:nvPr/>
        </p:nvCxnSpPr>
        <p:spPr bwMode="auto">
          <a:xfrm>
            <a:off x="5901377" y="4832866"/>
            <a:ext cx="347023" cy="196334"/>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a:stCxn id="17" idx="3"/>
          </p:cNvCxnSpPr>
          <p:nvPr/>
        </p:nvCxnSpPr>
        <p:spPr bwMode="auto">
          <a:xfrm flipV="1">
            <a:off x="5901377" y="4572000"/>
            <a:ext cx="347023" cy="26086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p:nvPr/>
        </p:nvCxnSpPr>
        <p:spPr bwMode="auto">
          <a:xfrm flipV="1">
            <a:off x="5867400" y="4191000"/>
            <a:ext cx="381000" cy="457200"/>
          </a:xfrm>
          <a:prstGeom prst="straightConnector1">
            <a:avLst/>
          </a:prstGeom>
          <a:noFill/>
          <a:ln w="38100" cap="flat" cmpd="sng" algn="ctr">
            <a:solidFill>
              <a:srgbClr val="FF0000"/>
            </a:solidFill>
            <a:prstDash val="solid"/>
            <a:round/>
            <a:headEnd type="none" w="med" len="med"/>
            <a:tailEnd type="triangle"/>
          </a:ln>
          <a:effectLst/>
        </p:spPr>
      </p:cxnSp>
      <p:sp>
        <p:nvSpPr>
          <p:cNvPr id="34" name="Oval 4"/>
          <p:cNvSpPr>
            <a:spLocks noChangeArrowheads="1"/>
          </p:cNvSpPr>
          <p:nvPr/>
        </p:nvSpPr>
        <p:spPr bwMode="auto">
          <a:xfrm>
            <a:off x="6248400" y="48006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5" name="Straight Arrow Connector 34"/>
          <p:cNvCxnSpPr>
            <a:endCxn id="22" idx="2"/>
          </p:cNvCxnSpPr>
          <p:nvPr/>
        </p:nvCxnSpPr>
        <p:spPr bwMode="auto">
          <a:xfrm>
            <a:off x="5943600" y="3429000"/>
            <a:ext cx="304800" cy="1905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655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20" grpId="0" animBg="1" autoUpdateAnimBg="0"/>
      <p:bldP spid="21" grpId="0" animBg="1" autoUpdateAnimBg="0"/>
      <p:bldP spid="22" grpId="0" animBg="1" autoUpdateAnimBg="0"/>
      <p:bldP spid="3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33</a:t>
            </a:fld>
            <a:endParaRPr lang="en-US"/>
          </a:p>
        </p:txBody>
      </p:sp>
      <p:pic>
        <p:nvPicPr>
          <p:cNvPr id="10" name="Picture 9" descr="NJ TaxSlayer"/>
          <p:cNvPicPr>
            <a:picLocks noChangeAspect="1"/>
          </p:cNvPicPr>
          <p:nvPr/>
        </p:nvPicPr>
        <p:blipFill>
          <a:blip r:embed="rId4" cstate="print"/>
          <a:stretch>
            <a:fillRect/>
          </a:stretch>
        </p:blipFill>
        <p:spPr>
          <a:xfrm>
            <a:off x="0" y="950785"/>
            <a:ext cx="612648" cy="163373"/>
          </a:xfrm>
          <a:prstGeom prst="rect">
            <a:avLst/>
          </a:prstGeom>
        </p:spPr>
      </p:pic>
      <p:sp>
        <p:nvSpPr>
          <p:cNvPr id="14" name="Oval 4"/>
          <p:cNvSpPr>
            <a:spLocks noChangeArrowheads="1"/>
          </p:cNvSpPr>
          <p:nvPr/>
        </p:nvSpPr>
        <p:spPr bwMode="auto">
          <a:xfrm>
            <a:off x="6248400" y="53340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5029200"/>
            <a:ext cx="381000" cy="495300"/>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4343400" y="3124200"/>
            <a:ext cx="1600199" cy="369332"/>
          </a:xfrm>
          <a:prstGeom prst="rect">
            <a:avLst/>
          </a:prstGeom>
          <a:solidFill>
            <a:schemeClr val="accent5">
              <a:lumMod val="75000"/>
            </a:schemeClr>
          </a:solidFill>
          <a:ln>
            <a:solidFill>
              <a:srgbClr val="001132"/>
            </a:solidFill>
          </a:ln>
        </p:spPr>
        <p:txBody>
          <a:bodyPr wrap="square" rtlCol="0">
            <a:spAutoFit/>
          </a:bodyPr>
          <a:lstStyle/>
          <a:p>
            <a:r>
              <a:rPr lang="en-US" b="1" dirty="0"/>
              <a:t>Select YES</a:t>
            </a:r>
          </a:p>
        </p:txBody>
      </p:sp>
      <p:sp>
        <p:nvSpPr>
          <p:cNvPr id="331778" name="Title 1"/>
          <p:cNvSpPr>
            <a:spLocks noGrp="1"/>
          </p:cNvSpPr>
          <p:nvPr>
            <p:ph type="title"/>
          </p:nvPr>
        </p:nvSpPr>
        <p:spPr>
          <a:xfrm>
            <a:off x="597073" y="302865"/>
            <a:ext cx="8546927" cy="1143000"/>
          </a:xfrm>
        </p:spPr>
        <p:txBody>
          <a:bodyPr>
            <a:noAutofit/>
          </a:bodyPr>
          <a:lstStyle/>
          <a:p>
            <a:r>
              <a:rPr lang="en-US" altLang="en-US" sz="3000" dirty="0"/>
              <a:t>TS – Estimated Payment Vouchers, Form NJ 1040-ES</a:t>
            </a:r>
            <a:r>
              <a:rPr lang="en-US" altLang="en-US" sz="2200" dirty="0">
                <a:solidFill>
                  <a:srgbClr val="0070C0"/>
                </a:solidFill>
              </a:rPr>
              <a:t> </a:t>
            </a:r>
          </a:p>
        </p:txBody>
      </p:sp>
      <p:sp>
        <p:nvSpPr>
          <p:cNvPr id="17" name="TextBox 16"/>
          <p:cNvSpPr txBox="1"/>
          <p:nvPr/>
        </p:nvSpPr>
        <p:spPr>
          <a:xfrm>
            <a:off x="1600200" y="4648200"/>
            <a:ext cx="4301177" cy="369332"/>
          </a:xfrm>
          <a:prstGeom prst="rect">
            <a:avLst/>
          </a:prstGeom>
          <a:solidFill>
            <a:schemeClr val="accent5">
              <a:lumMod val="75000"/>
            </a:schemeClr>
          </a:solidFill>
          <a:ln>
            <a:solidFill>
              <a:srgbClr val="001132"/>
            </a:solidFill>
          </a:ln>
        </p:spPr>
        <p:txBody>
          <a:bodyPr wrap="none" rtlCol="0">
            <a:spAutoFit/>
          </a:bodyPr>
          <a:lstStyle/>
          <a:p>
            <a:r>
              <a:rPr lang="en-US" b="1" dirty="0"/>
              <a:t>Amounts for each estimated payment</a:t>
            </a:r>
          </a:p>
        </p:txBody>
      </p:sp>
      <p:sp>
        <p:nvSpPr>
          <p:cNvPr id="20" name="Oval 4"/>
          <p:cNvSpPr>
            <a:spLocks noChangeArrowheads="1"/>
          </p:cNvSpPr>
          <p:nvPr/>
        </p:nvSpPr>
        <p:spPr bwMode="auto">
          <a:xfrm>
            <a:off x="6248400" y="38862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1" name="Oval 4"/>
          <p:cNvSpPr>
            <a:spLocks noChangeArrowheads="1"/>
          </p:cNvSpPr>
          <p:nvPr/>
        </p:nvSpPr>
        <p:spPr bwMode="auto">
          <a:xfrm>
            <a:off x="6248400" y="43434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2" name="Oval 4"/>
          <p:cNvSpPr>
            <a:spLocks noChangeArrowheads="1"/>
          </p:cNvSpPr>
          <p:nvPr/>
        </p:nvSpPr>
        <p:spPr bwMode="auto">
          <a:xfrm>
            <a:off x="6248400" y="34290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4" name="Straight Arrow Connector 23"/>
          <p:cNvCxnSpPr>
            <a:stCxn id="17" idx="3"/>
          </p:cNvCxnSpPr>
          <p:nvPr/>
        </p:nvCxnSpPr>
        <p:spPr bwMode="auto">
          <a:xfrm>
            <a:off x="5901377" y="4832866"/>
            <a:ext cx="347023" cy="196334"/>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a:stCxn id="17" idx="3"/>
          </p:cNvCxnSpPr>
          <p:nvPr/>
        </p:nvCxnSpPr>
        <p:spPr bwMode="auto">
          <a:xfrm flipV="1">
            <a:off x="5901377" y="4572000"/>
            <a:ext cx="347023" cy="26086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p:nvPr/>
        </p:nvCxnSpPr>
        <p:spPr bwMode="auto">
          <a:xfrm flipV="1">
            <a:off x="5867400" y="4191000"/>
            <a:ext cx="381000" cy="457200"/>
          </a:xfrm>
          <a:prstGeom prst="straightConnector1">
            <a:avLst/>
          </a:prstGeom>
          <a:noFill/>
          <a:ln w="38100" cap="flat" cmpd="sng" algn="ctr">
            <a:solidFill>
              <a:srgbClr val="FF0000"/>
            </a:solidFill>
            <a:prstDash val="solid"/>
            <a:round/>
            <a:headEnd type="none" w="med" len="med"/>
            <a:tailEnd type="triangle"/>
          </a:ln>
          <a:effectLst/>
        </p:spPr>
      </p:cxnSp>
      <p:sp>
        <p:nvSpPr>
          <p:cNvPr id="34" name="Oval 4"/>
          <p:cNvSpPr>
            <a:spLocks noChangeArrowheads="1"/>
          </p:cNvSpPr>
          <p:nvPr/>
        </p:nvSpPr>
        <p:spPr bwMode="auto">
          <a:xfrm>
            <a:off x="6248400" y="4800600"/>
            <a:ext cx="46242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5" name="Straight Arrow Connector 34"/>
          <p:cNvCxnSpPr>
            <a:endCxn id="22" idx="2"/>
          </p:cNvCxnSpPr>
          <p:nvPr/>
        </p:nvCxnSpPr>
        <p:spPr bwMode="auto">
          <a:xfrm>
            <a:off x="5943600" y="3429000"/>
            <a:ext cx="304800" cy="190500"/>
          </a:xfrm>
          <a:prstGeom prst="straightConnector1">
            <a:avLst/>
          </a:prstGeom>
          <a:noFill/>
          <a:ln w="38100" cap="flat" cmpd="sng" algn="ctr">
            <a:solidFill>
              <a:srgbClr val="FF0000"/>
            </a:solidFill>
            <a:prstDash val="solid"/>
            <a:round/>
            <a:headEnd type="none" w="med" len="med"/>
            <a:tailEnd type="triangle"/>
          </a:ln>
          <a:effectLst/>
        </p:spPr>
      </p:cxnSp>
      <p:pic>
        <p:nvPicPr>
          <p:cNvPr id="4098" name="Picture 2"/>
          <p:cNvPicPr>
            <a:picLocks noGrp="1" noChangeAspect="1" noChangeArrowheads="1"/>
          </p:cNvPicPr>
          <p:nvPr>
            <p:ph idx="1"/>
          </p:nvPr>
        </p:nvPicPr>
        <p:blipFill>
          <a:blip r:embed="rId5" cstate="print"/>
          <a:srcRect l="26415" t="8051" r="28302" b="6373"/>
          <a:stretch>
            <a:fillRect/>
          </a:stretch>
        </p:blipFill>
        <p:spPr bwMode="auto">
          <a:xfrm>
            <a:off x="685800" y="1600200"/>
            <a:ext cx="7086600" cy="4572000"/>
          </a:xfrm>
          <a:prstGeom prst="rect">
            <a:avLst/>
          </a:prstGeom>
          <a:noFill/>
          <a:ln w="9525">
            <a:noFill/>
            <a:miter lim="800000"/>
            <a:headEnd/>
            <a:tailEnd/>
          </a:ln>
        </p:spPr>
      </p:pic>
    </p:spTree>
    <p:extLst>
      <p:ext uri="{BB962C8B-B14F-4D97-AF65-F5344CB8AC3E}">
        <p14:creationId xmlns:p14="http://schemas.microsoft.com/office/powerpoint/2010/main" val="2069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20" grpId="0" animBg="1" autoUpdateAnimBg="0"/>
      <p:bldP spid="21" grpId="0" animBg="1" autoUpdateAnimBg="0"/>
      <p:bldP spid="22" grpId="0" animBg="1" autoUpdateAnimBg="0"/>
      <p:bldP spid="3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1</a:t>
            </a:r>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4</a:t>
            </a:fld>
            <a:endParaRPr lang="en-US"/>
          </a:p>
        </p:txBody>
      </p:sp>
      <p:pic>
        <p:nvPicPr>
          <p:cNvPr id="2050" name="Picture 2"/>
          <p:cNvPicPr>
            <a:picLocks noGrp="1" noChangeAspect="1" noChangeArrowheads="1"/>
          </p:cNvPicPr>
          <p:nvPr>
            <p:ph idx="1"/>
          </p:nvPr>
        </p:nvPicPr>
        <p:blipFill>
          <a:blip r:embed="rId4" cstate="print"/>
          <a:srcRect l="13333" t="12733" r="15238" b="5957"/>
          <a:stretch>
            <a:fillRect/>
          </a:stretch>
        </p:blipFill>
        <p:spPr bwMode="auto">
          <a:xfrm>
            <a:off x="609600" y="1524000"/>
            <a:ext cx="7696200" cy="4572000"/>
          </a:xfrm>
          <a:prstGeom prst="rect">
            <a:avLst/>
          </a:prstGeom>
          <a:noFill/>
          <a:ln w="9525">
            <a:noFill/>
            <a:miter lim="800000"/>
            <a:headEnd/>
            <a:tailEnd/>
          </a:ln>
        </p:spPr>
      </p:pic>
    </p:spTree>
    <p:extLst>
      <p:ext uri="{BB962C8B-B14F-4D97-AF65-F5344CB8AC3E}">
        <p14:creationId xmlns:p14="http://schemas.microsoft.com/office/powerpoint/2010/main" val="19450799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2</a:t>
            </a:r>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6" name="Footer Placeholder 5"/>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5</a:t>
            </a:fld>
            <a:endParaRPr lang="en-US"/>
          </a:p>
        </p:txBody>
      </p:sp>
      <p:pic>
        <p:nvPicPr>
          <p:cNvPr id="3074" name="Picture 2"/>
          <p:cNvPicPr>
            <a:picLocks noGrp="1" noChangeAspect="1" noChangeArrowheads="1"/>
          </p:cNvPicPr>
          <p:nvPr>
            <p:ph idx="1"/>
          </p:nvPr>
        </p:nvPicPr>
        <p:blipFill>
          <a:blip r:embed="rId4" cstate="print"/>
          <a:srcRect l="13208" t="16441" r="14151" b="9729"/>
          <a:stretch>
            <a:fillRect/>
          </a:stretch>
        </p:blipFill>
        <p:spPr bwMode="auto">
          <a:xfrm>
            <a:off x="609600" y="1524000"/>
            <a:ext cx="7696200" cy="4648200"/>
          </a:xfrm>
          <a:prstGeom prst="rect">
            <a:avLst/>
          </a:prstGeom>
          <a:noFill/>
          <a:ln w="9525">
            <a:noFill/>
            <a:miter lim="800000"/>
            <a:headEnd/>
            <a:tailEnd/>
          </a:ln>
        </p:spPr>
      </p:pic>
    </p:spTree>
    <p:extLst>
      <p:ext uri="{BB962C8B-B14F-4D97-AF65-F5344CB8AC3E}">
        <p14:creationId xmlns:p14="http://schemas.microsoft.com/office/powerpoint/2010/main" val="7710566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dirty="0"/>
              <a:t>TS – State Section Menu</a:t>
            </a:r>
            <a:br>
              <a:rPr lang="en-US" sz="1600" dirty="0"/>
            </a:br>
            <a:r>
              <a:rPr lang="en-US" sz="1600" dirty="0"/>
              <a:t>                                                                                                                                                                                      </a:t>
            </a:r>
            <a:endParaRPr lang="en-US"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6</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pic>
        <p:nvPicPr>
          <p:cNvPr id="1026" name="Picture 2"/>
          <p:cNvPicPr>
            <a:picLocks noGrp="1" noChangeAspect="1" noChangeArrowheads="1"/>
          </p:cNvPicPr>
          <p:nvPr>
            <p:ph idx="1"/>
          </p:nvPr>
        </p:nvPicPr>
        <p:blipFill>
          <a:blip r:embed="rId5" cstate="print"/>
          <a:srcRect l="26415" t="14763" r="9434" b="-2017"/>
          <a:stretch>
            <a:fillRect/>
          </a:stretch>
        </p:blipFill>
        <p:spPr bwMode="auto">
          <a:xfrm>
            <a:off x="609600" y="1600200"/>
            <a:ext cx="7772400" cy="4724400"/>
          </a:xfrm>
          <a:prstGeom prst="rect">
            <a:avLst/>
          </a:prstGeom>
          <a:noFill/>
          <a:ln w="9525">
            <a:noFill/>
            <a:miter lim="800000"/>
            <a:headEnd/>
            <a:tailEnd/>
          </a:ln>
        </p:spPr>
      </p:pic>
    </p:spTree>
    <p:extLst>
      <p:ext uri="{BB962C8B-B14F-4D97-AF65-F5344CB8AC3E}">
        <p14:creationId xmlns:p14="http://schemas.microsoft.com/office/powerpoint/2010/main" val="3444407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dirty="0"/>
              <a:t>TS – Basic Information</a:t>
            </a:r>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7</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p:txBody>
          <a:bodyPr>
            <a:normAutofit/>
          </a:bodyPr>
          <a:lstStyle/>
          <a:p>
            <a:r>
              <a:rPr lang="en-US" dirty="0"/>
              <a:t> TS started the NJ return for you after you entered the taxpayer Personal Information in the Basic section by asking 4 questions:</a:t>
            </a:r>
          </a:p>
          <a:p>
            <a:pPr lvl="1"/>
            <a:r>
              <a:rPr lang="en-US" dirty="0"/>
              <a:t> Municipality code</a:t>
            </a:r>
          </a:p>
          <a:p>
            <a:pPr lvl="1"/>
            <a:r>
              <a:rPr lang="en-US" dirty="0"/>
              <a:t> Dependent health insurance coverage</a:t>
            </a:r>
          </a:p>
          <a:p>
            <a:pPr lvl="1"/>
            <a:r>
              <a:rPr lang="en-US" dirty="0"/>
              <a:t> Gubernatorial elections fund </a:t>
            </a:r>
          </a:p>
          <a:p>
            <a:pPr lvl="1"/>
            <a:r>
              <a:rPr lang="en-US" dirty="0"/>
              <a:t> NJ PINs</a:t>
            </a:r>
          </a:p>
          <a:p>
            <a:r>
              <a:rPr lang="en-US" dirty="0"/>
              <a:t> Depending on circumstances, some additional basic information may be needed</a:t>
            </a:r>
          </a:p>
          <a:p>
            <a:pPr lvl="1"/>
            <a:endParaRPr lang="en-US" dirty="0"/>
          </a:p>
        </p:txBody>
      </p:sp>
    </p:spTree>
    <p:extLst>
      <p:ext uri="{BB962C8B-B14F-4D97-AF65-F5344CB8AC3E}">
        <p14:creationId xmlns:p14="http://schemas.microsoft.com/office/powerpoint/2010/main" val="28211472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normAutofit fontScale="90000"/>
          </a:bodyPr>
          <a:lstStyle/>
          <a:p>
            <a:r>
              <a:rPr lang="en-US" sz="3300" dirty="0"/>
              <a:t>TS - Basic Information Entered When NJ Return Was Started</a:t>
            </a:r>
            <a:br>
              <a:rPr lang="en-US" sz="1600" dirty="0"/>
            </a:br>
            <a:r>
              <a:rPr lang="en-US" sz="1600" dirty="0"/>
              <a:t> </a:t>
            </a:r>
            <a:r>
              <a:rPr lang="en-US" sz="2400" dirty="0">
                <a:solidFill>
                  <a:srgbClr val="3333FF"/>
                </a:solidFill>
              </a:rPr>
              <a:t>State Section \ Edit \ Enter Myself \ </a:t>
            </a:r>
            <a:r>
              <a:rPr lang="en-US" sz="2400" dirty="0">
                <a:solidFill>
                  <a:srgbClr val="0070C0"/>
                </a:solidFill>
              </a:rPr>
              <a:t>Congratulations  (Yes)\ </a:t>
            </a:r>
            <a:r>
              <a:rPr lang="en-US" sz="2400" dirty="0">
                <a:solidFill>
                  <a:srgbClr val="3333FF"/>
                </a:solidFill>
              </a:rPr>
              <a:t>NJ State Return</a:t>
            </a:r>
            <a:r>
              <a:rPr lang="en-US" sz="2400" dirty="0"/>
              <a:t> </a:t>
            </a:r>
            <a:r>
              <a:rPr lang="en-US" sz="1600" dirty="0"/>
              <a:t>                                                                                                                                                                                </a:t>
            </a:r>
            <a:endParaRPr lang="en-US"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8</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pic>
        <p:nvPicPr>
          <p:cNvPr id="4098" name="Picture 2"/>
          <p:cNvPicPr>
            <a:picLocks noGrp="1" noChangeAspect="1" noChangeArrowheads="1"/>
          </p:cNvPicPr>
          <p:nvPr>
            <p:ph idx="1"/>
          </p:nvPr>
        </p:nvPicPr>
        <p:blipFill>
          <a:blip r:embed="rId5" cstate="print"/>
          <a:srcRect/>
          <a:stretch>
            <a:fillRect/>
          </a:stretch>
        </p:blipFill>
        <p:spPr bwMode="auto">
          <a:xfrm>
            <a:off x="609600" y="1600200"/>
            <a:ext cx="8077200" cy="4669303"/>
          </a:xfrm>
          <a:prstGeom prst="rect">
            <a:avLst/>
          </a:prstGeom>
          <a:noFill/>
          <a:ln w="9525">
            <a:noFill/>
            <a:miter lim="800000"/>
            <a:headEnd/>
            <a:tailEnd/>
          </a:ln>
        </p:spPr>
      </p:pic>
      <p:sp>
        <p:nvSpPr>
          <p:cNvPr id="12" name="TextBox 11"/>
          <p:cNvSpPr txBox="1"/>
          <p:nvPr/>
        </p:nvSpPr>
        <p:spPr>
          <a:xfrm>
            <a:off x="4183812" y="1919378"/>
            <a:ext cx="2121093" cy="369332"/>
          </a:xfrm>
          <a:prstGeom prst="rect">
            <a:avLst/>
          </a:prstGeom>
          <a:solidFill>
            <a:schemeClr val="accent5">
              <a:lumMod val="75000"/>
            </a:schemeClr>
          </a:solidFill>
          <a:ln>
            <a:solidFill>
              <a:srgbClr val="001132"/>
            </a:solidFill>
          </a:ln>
        </p:spPr>
        <p:txBody>
          <a:bodyPr wrap="none" rtlCol="0">
            <a:spAutoFit/>
          </a:bodyPr>
          <a:lstStyle/>
          <a:p>
            <a:r>
              <a:rPr lang="en-US" b="1" dirty="0"/>
              <a:t>Municipality code</a:t>
            </a:r>
          </a:p>
        </p:txBody>
      </p:sp>
      <p:sp>
        <p:nvSpPr>
          <p:cNvPr id="13" name="TextBox 12"/>
          <p:cNvSpPr txBox="1"/>
          <p:nvPr/>
        </p:nvSpPr>
        <p:spPr>
          <a:xfrm>
            <a:off x="1905000" y="2438400"/>
            <a:ext cx="4352474" cy="369332"/>
          </a:xfrm>
          <a:prstGeom prst="rect">
            <a:avLst/>
          </a:prstGeom>
          <a:solidFill>
            <a:schemeClr val="accent5">
              <a:lumMod val="75000"/>
            </a:schemeClr>
          </a:solidFill>
          <a:ln>
            <a:solidFill>
              <a:srgbClr val="001132"/>
            </a:solidFill>
          </a:ln>
        </p:spPr>
        <p:txBody>
          <a:bodyPr wrap="none" rtlCol="0">
            <a:spAutoFit/>
          </a:bodyPr>
          <a:lstStyle/>
          <a:p>
            <a:r>
              <a:rPr lang="en-US" b="1" dirty="0"/>
              <a:t>Dependent health insurance coverage</a:t>
            </a:r>
          </a:p>
        </p:txBody>
      </p:sp>
      <p:sp>
        <p:nvSpPr>
          <p:cNvPr id="14" name="TextBox 13"/>
          <p:cNvSpPr txBox="1"/>
          <p:nvPr/>
        </p:nvSpPr>
        <p:spPr>
          <a:xfrm>
            <a:off x="2590800" y="3352800"/>
            <a:ext cx="3326552" cy="369332"/>
          </a:xfrm>
          <a:prstGeom prst="rect">
            <a:avLst/>
          </a:prstGeom>
          <a:solidFill>
            <a:schemeClr val="accent5">
              <a:lumMod val="75000"/>
            </a:schemeClr>
          </a:solidFill>
          <a:ln>
            <a:solidFill>
              <a:srgbClr val="002060"/>
            </a:solidFill>
          </a:ln>
        </p:spPr>
        <p:txBody>
          <a:bodyPr wrap="none" rtlCol="0">
            <a:spAutoFit/>
          </a:bodyPr>
          <a:lstStyle/>
          <a:p>
            <a:r>
              <a:rPr lang="en-US" b="1" dirty="0"/>
              <a:t>Gubernatorial elections fund</a:t>
            </a:r>
          </a:p>
        </p:txBody>
      </p:sp>
      <p:sp>
        <p:nvSpPr>
          <p:cNvPr id="15" name="TextBox 14"/>
          <p:cNvSpPr txBox="1"/>
          <p:nvPr/>
        </p:nvSpPr>
        <p:spPr>
          <a:xfrm>
            <a:off x="4876800" y="4495800"/>
            <a:ext cx="1056700" cy="369332"/>
          </a:xfrm>
          <a:prstGeom prst="rect">
            <a:avLst/>
          </a:prstGeom>
          <a:solidFill>
            <a:schemeClr val="accent5">
              <a:lumMod val="75000"/>
            </a:schemeClr>
          </a:solidFill>
          <a:ln>
            <a:solidFill>
              <a:srgbClr val="002060"/>
            </a:solidFill>
          </a:ln>
        </p:spPr>
        <p:txBody>
          <a:bodyPr wrap="none" rtlCol="0">
            <a:spAutoFit/>
          </a:bodyPr>
          <a:lstStyle/>
          <a:p>
            <a:r>
              <a:rPr lang="en-US" b="1" dirty="0"/>
              <a:t>NJ PINs</a:t>
            </a:r>
          </a:p>
        </p:txBody>
      </p:sp>
      <p:sp>
        <p:nvSpPr>
          <p:cNvPr id="16" name="Oval 7"/>
          <p:cNvSpPr>
            <a:spLocks noChangeArrowheads="1"/>
          </p:cNvSpPr>
          <p:nvPr/>
        </p:nvSpPr>
        <p:spPr bwMode="auto">
          <a:xfrm>
            <a:off x="6400800" y="4191000"/>
            <a:ext cx="6096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7" name="Oval 7"/>
          <p:cNvSpPr>
            <a:spLocks noChangeArrowheads="1"/>
          </p:cNvSpPr>
          <p:nvPr/>
        </p:nvSpPr>
        <p:spPr bwMode="auto">
          <a:xfrm>
            <a:off x="6324600" y="3200400"/>
            <a:ext cx="609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8" name="Oval 7"/>
          <p:cNvSpPr>
            <a:spLocks noChangeArrowheads="1"/>
          </p:cNvSpPr>
          <p:nvPr/>
        </p:nvSpPr>
        <p:spPr bwMode="auto">
          <a:xfrm>
            <a:off x="6477000" y="24384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19" name="Oval 7"/>
          <p:cNvSpPr>
            <a:spLocks noChangeArrowheads="1"/>
          </p:cNvSpPr>
          <p:nvPr/>
        </p:nvSpPr>
        <p:spPr bwMode="auto">
          <a:xfrm>
            <a:off x="6400800" y="1981200"/>
            <a:ext cx="22098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1298623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fontScale="90000"/>
          </a:bodyPr>
          <a:lstStyle/>
          <a:p>
            <a:r>
              <a:rPr lang="en-US" dirty="0"/>
              <a:t>TS - Basic Information -  Additional Inputs That May Be Needed</a:t>
            </a:r>
            <a:br>
              <a:rPr lang="en-US" sz="1600" dirty="0"/>
            </a:br>
            <a:r>
              <a:rPr lang="en-US" sz="1600" dirty="0"/>
              <a:t>                                                                                                                                                                                        (cont’d)</a:t>
            </a:r>
            <a:endParaRPr lang="en-US" dirty="0"/>
          </a:p>
        </p:txBody>
      </p:sp>
      <p:pic>
        <p:nvPicPr>
          <p:cNvPr id="9"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9</a:t>
            </a:fld>
            <a:endParaRPr lang="en-US"/>
          </a:p>
        </p:txBody>
      </p:sp>
      <p:pic>
        <p:nvPicPr>
          <p:cNvPr id="10" name="Picture 9" descr="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fontScale="77500" lnSpcReduction="20000"/>
          </a:bodyPr>
          <a:lstStyle/>
          <a:p>
            <a:r>
              <a:rPr lang="en-US" dirty="0"/>
              <a:t> May need to answer some additional Basic Information questions, depending on the taxpayer’s circumstances:</a:t>
            </a:r>
          </a:p>
          <a:p>
            <a:pPr lvl="1"/>
            <a:r>
              <a:rPr lang="en-US" dirty="0"/>
              <a:t> Disabled taxpayer/spouse (for additional exemption) </a:t>
            </a:r>
          </a:p>
          <a:p>
            <a:pPr lvl="1"/>
            <a:r>
              <a:rPr lang="en-US" dirty="0"/>
              <a:t> Full-time college students &lt; age 22 (for additional exemption)</a:t>
            </a:r>
          </a:p>
          <a:p>
            <a:pPr lvl="1"/>
            <a:r>
              <a:rPr lang="en-US" dirty="0"/>
              <a:t> Request for NJ tax forms to be mailed next year</a:t>
            </a:r>
          </a:p>
          <a:p>
            <a:pPr lvl="1"/>
            <a:r>
              <a:rPr lang="en-US" dirty="0"/>
              <a:t> Federal/NJ extensions filed </a:t>
            </a:r>
          </a:p>
          <a:p>
            <a:pPr lvl="1"/>
            <a:r>
              <a:rPr lang="en-US" dirty="0"/>
              <a:t> Need to attach death certificate for deceased return </a:t>
            </a:r>
          </a:p>
          <a:p>
            <a:pPr lvl="1"/>
            <a:r>
              <a:rPr lang="en-US" dirty="0"/>
              <a:t> Part-year NJ resident</a:t>
            </a:r>
          </a:p>
          <a:p>
            <a:r>
              <a:rPr lang="en-US" dirty="0"/>
              <a:t> Certain fields have default answers.  If your answer is same as default, TaxSlayer will display “—Select--” again the next time you go to Basic Information section for NJ.  Your answer is still saved    </a:t>
            </a:r>
          </a:p>
          <a:p>
            <a:pPr lvl="1"/>
            <a:endParaRPr lang="en-US" dirty="0"/>
          </a:p>
          <a:p>
            <a:pPr lvl="1"/>
            <a:endParaRPr lang="en-US" dirty="0"/>
          </a:p>
        </p:txBody>
      </p:sp>
      <p:sp>
        <p:nvSpPr>
          <p:cNvPr id="12" name="TextBox 11"/>
          <p:cNvSpPr txBox="1"/>
          <p:nvPr/>
        </p:nvSpPr>
        <p:spPr>
          <a:xfrm>
            <a:off x="685800" y="5791200"/>
            <a:ext cx="6545382" cy="369332"/>
          </a:xfrm>
          <a:prstGeom prst="rect">
            <a:avLst/>
          </a:prstGeom>
          <a:noFill/>
          <a:ln>
            <a:solidFill>
              <a:srgbClr val="002060"/>
            </a:solidFill>
          </a:ln>
        </p:spPr>
        <p:txBody>
          <a:bodyPr wrap="none" rtlCol="0">
            <a:spAutoFit/>
          </a:bodyPr>
          <a:lstStyle/>
          <a:p>
            <a:r>
              <a:rPr lang="en-US" dirty="0">
                <a:solidFill>
                  <a:srgbClr val="FF0000"/>
                </a:solidFill>
              </a:rPr>
              <a:t>Do not need to answer any specific question unless applicable</a:t>
            </a:r>
          </a:p>
        </p:txBody>
      </p:sp>
    </p:spTree>
    <p:extLst>
      <p:ext uri="{BB962C8B-B14F-4D97-AF65-F5344CB8AC3E}">
        <p14:creationId xmlns:p14="http://schemas.microsoft.com/office/powerpoint/2010/main" val="287258979"/>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2283</Words>
  <Application>Microsoft Office PowerPoint</Application>
  <PresentationFormat>On-screen Show (4:3)</PresentationFormat>
  <Paragraphs>330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Wingdings</vt:lpstr>
      <vt:lpstr>NJ Template 06</vt:lpstr>
      <vt:lpstr>New Jersey Return Entries in TaxSlayer State Section</vt:lpstr>
      <vt:lpstr>NJ Return – Mostly Filled in Already</vt:lpstr>
      <vt:lpstr>Entries in the TaxSlayer State Section</vt:lpstr>
      <vt:lpstr>NJ Checklist – Page 1</vt:lpstr>
      <vt:lpstr>NJ Checklist – Page 2</vt:lpstr>
      <vt:lpstr>TS – State Section Menu                                                                                                                                                                                       </vt:lpstr>
      <vt:lpstr>TS – Basic Information</vt:lpstr>
      <vt:lpstr>TS - Basic Information Entered When NJ Return Was Started  State Section \ Edit \ Enter Myself \ Congratulations  (Yes)\ NJ State Return                                                                                                                                                                                 </vt:lpstr>
      <vt:lpstr>TS - Basic Information -  Additional Inputs That May Be Needed                                                                                                                                                                                         (cont’d)</vt:lpstr>
      <vt:lpstr>TS – Basic Information – Additional Inputs That May Be Needed State Section \ Edit \ Enter Myself \ NJ State Return \ Congratulations  (Yes)\ Basic Information</vt:lpstr>
      <vt:lpstr>TS – Income Subject to Tax</vt:lpstr>
      <vt:lpstr>TS – Income Subject to Tax                                                                                                                                                                (cont’d)</vt:lpstr>
      <vt:lpstr>TS – NJ Taxable Gambling Winnings State Section \ Edit \ Enter Myself \ NJ State Return \ Income Subject to Tax</vt:lpstr>
      <vt:lpstr>TS – Military Pensions on NJ 1040  State Section \ Edit \ Enter Myself \ NJ State Return \ Income Subject to Tax</vt:lpstr>
      <vt:lpstr>TS – Disability Pensions for People Under 65 on NJ 1040  State Section \ Edit \ Enter Myself \ NJ State Return \ Income Subject to Tax</vt:lpstr>
      <vt:lpstr>TS – NJ Tax-Exempt Pensions and Annuities on NJ 1040 Line 19b  State Section \ Edit \ Enter Myself \ NJ State Return \ Income Subject to Tax</vt:lpstr>
      <vt:lpstr>TS – Adjustments to Other Income on NJ 1040 Line 25  State Section \ Edit \ Enter Myself \ NJ State Return \ Income Subject to Tax</vt:lpstr>
      <vt:lpstr>TS – Subtractions from Income                                                                                                                                                                 </vt:lpstr>
      <vt:lpstr>TS - Federal Pre-Tax/NJ After-Tax Medical Insurance Expenses  State Section \ Edit \ Enter Myself \ NJ State Return \ Subtractions from Income                                                                                                                                                             </vt:lpstr>
      <vt:lpstr>TS – Subtractions from Income                                                                                                                                                                 (cont’d)</vt:lpstr>
      <vt:lpstr>TS – Disability for Pension Exclusion   State Section \ Edit \ Enter Myself \ NJ State Return \ Subtractions from Income                                                                                                                                                             </vt:lpstr>
      <vt:lpstr>TS – NJ Credits                                                                                                                                                           </vt:lpstr>
      <vt:lpstr>TS – NJ Credits                                                                                                                                                                                                                                                      (cont’d)                                                                                                                                                         </vt:lpstr>
      <vt:lpstr>TS – NJ Credits Menu  State Section \ Edit \ Enter Myself \ NJ State Return \ Credits                                                                                                                                                             </vt:lpstr>
      <vt:lpstr>TS – Property Tax Credit/Deduction   State Section \ Edit \ Enter Myself \ NJ State Return \ Credits \ Property Tax Credit/Deduction                                                                                                                                                             </vt:lpstr>
      <vt:lpstr>Use Tax Due on Out-of-State Purchases – NJ 1040 Line 45</vt:lpstr>
      <vt:lpstr>Use Tax Due on Out-of-State Purchases – NJ 1040 Line 45</vt:lpstr>
      <vt:lpstr>TS - Use Tax Due on Out-of-State Purchases State section \ Edit \ Enter Myself \ Tax </vt:lpstr>
      <vt:lpstr>Use Tax Due on Out-of-State Purchases – NJ 1040 Line 45</vt:lpstr>
      <vt:lpstr>TS – Payments  Amount of NJ Refund to Apply to Next Year Return State section \ Edit \ Enter Myself \ Payments </vt:lpstr>
      <vt:lpstr>TS – Miscellaneous Forms Menu State section \ Edit \ Enter Myself \ Payments </vt:lpstr>
      <vt:lpstr>TS – Estimated Payment Vouchers, Form NJ 1040-ES State section \ Edit \ Enter Myself \ Miscellaneous Forms </vt:lpstr>
      <vt:lpstr>TS – Estimated Payment Vouchers, Form NJ 1040-ES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2016-12-12T21:00:31Z</dcterms:modified>
</cp:coreProperties>
</file>